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2" r:id="rId11"/>
    <p:sldId id="263" r:id="rId12"/>
    <p:sldId id="264" r:id="rId13"/>
    <p:sldId id="274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2041554246278634E-2"/>
          <c:y val="2.9119567601219757E-2"/>
          <c:w val="0.89164142943670766"/>
          <c:h val="0.8433660886728781"/>
        </c:manualLayout>
      </c:layout>
      <c:bar3DChart>
        <c:barDir val="col"/>
        <c:grouping val="stacked"/>
        <c:ser>
          <c:idx val="0"/>
          <c:order val="0"/>
          <c:spPr>
            <a:gradFill>
              <a:gsLst>
                <a:gs pos="0">
                  <a:srgbClr val="C0504D">
                    <a:lumMod val="60000"/>
                    <a:lumOff val="40000"/>
                  </a:srgbClr>
                </a:gs>
                <a:gs pos="50000">
                  <a:srgbClr val="FF0000"/>
                </a:gs>
                <a:gs pos="50000">
                  <a:srgbClr val="FF00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</a:gra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val>
            <c:numRef>
              <c:f>Лист1!$D$13:$D$17</c:f>
              <c:numCache>
                <c:formatCode>General</c:formatCode>
                <c:ptCount val="5"/>
                <c:pt idx="0">
                  <c:v>318</c:v>
                </c:pt>
                <c:pt idx="1">
                  <c:v>209</c:v>
                </c:pt>
                <c:pt idx="2">
                  <c:v>147</c:v>
                </c:pt>
                <c:pt idx="3">
                  <c:v>113</c:v>
                </c:pt>
                <c:pt idx="4">
                  <c:v>95</c:v>
                </c:pt>
              </c:numCache>
            </c:numRef>
          </c:val>
        </c:ser>
        <c:shape val="cylinder"/>
        <c:axId val="77240192"/>
        <c:axId val="78381824"/>
        <c:axId val="0"/>
      </c:bar3DChart>
      <c:catAx>
        <c:axId val="77240192"/>
        <c:scaling>
          <c:orientation val="minMax"/>
        </c:scaling>
        <c:axPos val="b"/>
        <c:tickLblPos val="nextTo"/>
        <c:crossAx val="78381824"/>
        <c:crosses val="autoZero"/>
        <c:auto val="1"/>
        <c:lblAlgn val="ctr"/>
        <c:lblOffset val="100"/>
      </c:catAx>
      <c:valAx>
        <c:axId val="78381824"/>
        <c:scaling>
          <c:orientation val="minMax"/>
        </c:scaling>
        <c:axPos val="l"/>
        <c:majorGridlines/>
        <c:numFmt formatCode="General" sourceLinked="1"/>
        <c:tickLblPos val="nextTo"/>
        <c:crossAx val="77240192"/>
        <c:crosses val="autoZero"/>
        <c:crossBetween val="between"/>
      </c:valAx>
    </c:plotArea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0.31469</cdr:x>
      <cdr:y>0.91105</cdr:y>
    </cdr:from>
    <cdr:to>
      <cdr:x>0.41608</cdr:x>
      <cdr:y>0.95957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14500" y="3219451"/>
          <a:ext cx="5524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0.15035</cdr:x>
      <cdr:y>0.8814</cdr:y>
    </cdr:from>
    <cdr:to>
      <cdr:x>0.99301</cdr:x>
      <cdr:y>0.98652</cdr:y>
    </cdr:to>
    <cdr:grpSp>
      <cdr:nvGrpSpPr>
        <cdr:cNvPr id="8" name="Группа 7"/>
        <cdr:cNvGrpSpPr/>
      </cdr:nvGrpSpPr>
      <cdr:grpSpPr>
        <a:xfrm xmlns:a="http://schemas.openxmlformats.org/drawingml/2006/main">
          <a:off x="934441" y="3148273"/>
          <a:ext cx="5237221" cy="375478"/>
          <a:chOff x="819151" y="3114675"/>
          <a:chExt cx="4591049" cy="371475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819151" y="3114675"/>
            <a:ext cx="542924" cy="371475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</cdr:spPr>
        <cdr:txBody>
          <a:bodyPr xmlns:a="http://schemas.openxmlformats.org/drawingml/2006/main" wrap="square" rtlCol="0"/>
          <a:lstStyle xmlns:a="http://schemas.openxmlformats.org/drawingml/2006/main"/>
          <a:p xmlns:a="http://schemas.openxmlformats.org/drawingml/2006/main">
            <a:r>
              <a:rPr lang="ru-RU" sz="1100" b="1"/>
              <a:t>1977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1790700" y="3114675"/>
            <a:ext cx="533400" cy="257175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</cdr:spPr>
        <cdr:txBody>
          <a:bodyPr xmlns:a="http://schemas.openxmlformats.org/drawingml/2006/main" wrap="square" rtlCol="0"/>
          <a:lstStyle xmlns:a="http://schemas.openxmlformats.org/drawingml/2006/main"/>
          <a:p xmlns:a="http://schemas.openxmlformats.org/drawingml/2006/main">
            <a:r>
              <a:rPr lang="ru-RU" sz="1100"/>
              <a:t>1980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2600325" y="3124200"/>
            <a:ext cx="542925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</cdr:spPr>
        <cdr:txBody>
          <a:bodyPr xmlns:a="http://schemas.openxmlformats.org/drawingml/2006/main" wrap="none" rtlCol="0"/>
          <a:lstStyle xmlns:a="http://schemas.openxmlformats.org/drawingml/2006/main"/>
          <a:p xmlns:a="http://schemas.openxmlformats.org/drawingml/2006/main">
            <a:r>
              <a:rPr lang="ru-RU" sz="1100"/>
              <a:t>1990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 rot="10800000" flipV="1">
            <a:off x="3514725" y="3114675"/>
            <a:ext cx="5143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</cdr:spPr>
        <cdr:txBody>
          <a:bodyPr xmlns:a="http://schemas.openxmlformats.org/drawingml/2006/main" wrap="square" rtlCol="0"/>
          <a:lstStyle xmlns:a="http://schemas.openxmlformats.org/drawingml/2006/main"/>
          <a:p xmlns:a="http://schemas.openxmlformats.org/drawingml/2006/main">
            <a:r>
              <a:rPr lang="ru-RU" sz="1100" b="1"/>
              <a:t>2000</a:t>
            </a:r>
            <a:endParaRPr lang="ru-RU" sz="1100"/>
          </a:p>
        </cdr:txBody>
      </cdr:sp>
      <cdr:sp macro="" textlink="">
        <cdr:nvSpPr>
          <cdr:cNvPr id="7" name="TextBox 6"/>
          <cdr:cNvSpPr txBox="1"/>
        </cdr:nvSpPr>
        <cdr:spPr>
          <a:xfrm xmlns:a="http://schemas.openxmlformats.org/drawingml/2006/main">
            <a:off x="4295775" y="3133724"/>
            <a:ext cx="1114425" cy="257175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</cdr:spPr>
        <cdr:txBody>
          <a:bodyPr xmlns:a="http://schemas.openxmlformats.org/drawingml/2006/main" wrap="square" rtlCol="0"/>
          <a:lstStyle xmlns:a="http://schemas.openxmlformats.org/drawingml/2006/main"/>
          <a:p xmlns:a="http://schemas.openxmlformats.org/drawingml/2006/main">
            <a:r>
              <a:rPr lang="ru-RU" sz="1100" b="1"/>
              <a:t>2012  роки</a:t>
            </a:r>
          </a:p>
        </cdr:txBody>
      </cdr:sp>
    </cdr:grpSp>
  </cdr:relSizeAnchor>
  <cdr:relSizeAnchor xmlns:cdr="http://schemas.openxmlformats.org/drawingml/2006/chartDrawing">
    <cdr:from>
      <cdr:x>0.83217</cdr:x>
      <cdr:y>0.74124</cdr:y>
    </cdr:from>
    <cdr:to>
      <cdr:x>1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10125" y="33051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0.02622</cdr:x>
      <cdr:y>0</cdr:y>
    </cdr:from>
    <cdr:to>
      <cdr:x>0.13986</cdr:x>
      <cdr:y>0.06469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2875" y="0"/>
          <a:ext cx="619125" cy="228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/>
            <a:t>учнів</a:t>
          </a:r>
        </a:p>
      </cdr:txBody>
    </cdr:sp>
  </cdr:relSizeAnchor>
  <cdr:relSizeAnchor xmlns:cdr="http://schemas.openxmlformats.org/drawingml/2006/chartDrawing">
    <cdr:from>
      <cdr:x>0.28375</cdr:x>
      <cdr:y>0.04976</cdr:y>
    </cdr:from>
    <cdr:to>
      <cdr:x>0.92281</cdr:x>
      <cdr:y>0.14182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545981" y="175846"/>
          <a:ext cx="3481753" cy="325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53D46BB-B0D5-4C11-B433-7DBEE0A94488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72067B6-98C4-49BA-9217-F75AB2353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46BB-B0D5-4C11-B433-7DBEE0A94488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67B6-98C4-49BA-9217-F75AB2353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46BB-B0D5-4C11-B433-7DBEE0A94488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67B6-98C4-49BA-9217-F75AB2353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3D46BB-B0D5-4C11-B433-7DBEE0A94488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2067B6-98C4-49BA-9217-F75AB2353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53D46BB-B0D5-4C11-B433-7DBEE0A94488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72067B6-98C4-49BA-9217-F75AB2353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46BB-B0D5-4C11-B433-7DBEE0A94488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67B6-98C4-49BA-9217-F75AB2353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46BB-B0D5-4C11-B433-7DBEE0A94488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67B6-98C4-49BA-9217-F75AB2353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3D46BB-B0D5-4C11-B433-7DBEE0A94488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2067B6-98C4-49BA-9217-F75AB2353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46BB-B0D5-4C11-B433-7DBEE0A94488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67B6-98C4-49BA-9217-F75AB2353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3D46BB-B0D5-4C11-B433-7DBEE0A94488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2067B6-98C4-49BA-9217-F75AB2353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3D46BB-B0D5-4C11-B433-7DBEE0A94488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2067B6-98C4-49BA-9217-F75AB2353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3D46BB-B0D5-4C11-B433-7DBEE0A94488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2067B6-98C4-49BA-9217-F75AB2353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500034" y="500042"/>
            <a:ext cx="7715304" cy="5214974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2143116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2060"/>
                </a:solidFill>
                <a:latin typeface="Adventure" pitchFamily="2" charset="0"/>
              </a:rPr>
              <a:t>Історія розвитку  освіти  с. </a:t>
            </a:r>
            <a:r>
              <a:rPr lang="uk-UA" sz="5400" dirty="0" err="1" smtClean="0">
                <a:solidFill>
                  <a:srgbClr val="002060"/>
                </a:solidFill>
                <a:latin typeface="Adventure" pitchFamily="2" charset="0"/>
              </a:rPr>
              <a:t>Гориця</a:t>
            </a:r>
            <a:endParaRPr lang="ru-RU" sz="5400" dirty="0">
              <a:solidFill>
                <a:srgbClr val="002060"/>
              </a:solidFill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600076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2012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Loner\Рабочий стол\Історія  школи\SDC119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571480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357562"/>
            <a:ext cx="3429024" cy="24288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00166" y="285749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Спальна  кімната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60007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ігровій  кімнаті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2143116"/>
            <a:ext cx="321471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В   придбанні  обладнання  для  дитячого  садочка   допоміг тодішній  директор  </a:t>
            </a:r>
            <a:r>
              <a:rPr lang="uk-UA" dirty="0" err="1" smtClean="0"/>
              <a:t>підприємства”Славутагаз”</a:t>
            </a:r>
            <a:endParaRPr lang="uk-UA" dirty="0" smtClean="0"/>
          </a:p>
          <a:p>
            <a:pPr>
              <a:lnSpc>
                <a:spcPct val="150000"/>
              </a:lnSpc>
            </a:pPr>
            <a:r>
              <a:rPr lang="uk-UA" dirty="0" err="1" smtClean="0"/>
              <a:t>Сидор</a:t>
            </a:r>
            <a:r>
              <a:rPr lang="uk-UA" dirty="0" smtClean="0"/>
              <a:t>  Василь Богданович.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28794" y="1071546"/>
          <a:ext cx="6077585" cy="3413760"/>
        </p:xfrm>
        <a:graphic>
          <a:graphicData uri="http://schemas.openxmlformats.org/drawingml/2006/table">
            <a:tbl>
              <a:tblPr/>
              <a:tblGrid>
                <a:gridCol w="525780"/>
                <a:gridCol w="1499870"/>
                <a:gridCol w="1012825"/>
                <a:gridCol w="1012825"/>
                <a:gridCol w="1012825"/>
                <a:gridCol w="101346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Прізвище, ім'я  учня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клас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Вчитель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рік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Самчук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 Андрій  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Право знав.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Мельник Г.Л.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Глюза  Володимир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історія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Мельник Г.Л.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Глюза  Володимир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історія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Мельник  Г.Л.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Белінська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Оксана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Укр..мова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Романчук О.І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Самчук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  Оксана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історія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Мельник Г.Л.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Мазярчук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 Тетяна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Нім. мова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Пігольчук Л.В.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Мазярчук  Тетяна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Нім. мова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Пігольчук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Л.В.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5984" y="214290"/>
            <a:ext cx="421484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Переможці  районних    олімпіад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sz="quarter" idx="1"/>
          </p:nvPr>
        </p:nvSpPr>
        <p:spPr>
          <a:xfrm>
            <a:off x="1285852" y="642918"/>
            <a:ext cx="3571900" cy="5143536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uk-UA" sz="1400" dirty="0" smtClean="0"/>
              <a:t> </a:t>
            </a:r>
            <a:r>
              <a:rPr lang="uk-UA" sz="1800" b="1" dirty="0" smtClean="0"/>
              <a:t>Переможці  конкурсів, фестивалів</a:t>
            </a:r>
          </a:p>
          <a:p>
            <a:pPr marL="514350" indent="-514350">
              <a:buNone/>
            </a:pPr>
            <a:endParaRPr lang="ru-RU" sz="1400" dirty="0" smtClean="0"/>
          </a:p>
          <a:p>
            <a:pPr marL="514350" indent="-514350">
              <a:buNone/>
            </a:pPr>
            <a:r>
              <a:rPr lang="uk-UA" sz="1400" dirty="0" smtClean="0"/>
              <a:t>2008 рік  Бондарчук  Оксана  за   кращий  малюнок  у  конкурсі  «Людина  і  ліс» - «Щоб  зеленіла  планета»</a:t>
            </a:r>
            <a:endParaRPr lang="ru-RU" sz="1400" dirty="0" smtClean="0"/>
          </a:p>
          <a:p>
            <a:pPr marL="514350" indent="-514350">
              <a:buNone/>
            </a:pPr>
            <a:r>
              <a:rPr lang="uk-UA" sz="1400" dirty="0" smtClean="0"/>
              <a:t>2010 рік </a:t>
            </a:r>
            <a:r>
              <a:rPr lang="uk-UA" sz="1400" dirty="0" err="1" smtClean="0"/>
              <a:t>Пігольчук</a:t>
            </a:r>
            <a:r>
              <a:rPr lang="uk-UA" sz="1400" dirty="0" smtClean="0"/>
              <a:t>  Олеся  за малюнок  «Збережемо  природу  краю»</a:t>
            </a:r>
            <a:endParaRPr lang="ru-RU" sz="1400" dirty="0" smtClean="0"/>
          </a:p>
          <a:p>
            <a:pPr marL="514350" indent="-514350">
              <a:buNone/>
            </a:pPr>
            <a:r>
              <a:rPr lang="uk-UA" sz="1400" dirty="0" smtClean="0"/>
              <a:t>2012  рік </a:t>
            </a:r>
            <a:r>
              <a:rPr lang="uk-UA" sz="1400" dirty="0" err="1" smtClean="0"/>
              <a:t>Пігольчук</a:t>
            </a:r>
            <a:r>
              <a:rPr lang="uk-UA" sz="1400" dirty="0" smtClean="0"/>
              <a:t>   Олеся  за  твір  «Хмельницька  </a:t>
            </a:r>
            <a:r>
              <a:rPr lang="uk-UA" sz="1400" dirty="0" smtClean="0"/>
              <a:t>АЕС</a:t>
            </a:r>
            <a:r>
              <a:rPr lang="uk-UA" sz="1400" dirty="0" smtClean="0"/>
              <a:t>»</a:t>
            </a:r>
            <a:endParaRPr lang="ru-RU" sz="1400" dirty="0" smtClean="0"/>
          </a:p>
          <a:p>
            <a:pPr marL="514350" indent="-514350">
              <a:buNone/>
            </a:pPr>
            <a:r>
              <a:rPr lang="uk-UA" sz="1400" dirty="0" smtClean="0"/>
              <a:t>2008 рік  </a:t>
            </a:r>
            <a:r>
              <a:rPr lang="uk-UA" sz="1400" dirty="0" err="1" smtClean="0"/>
              <a:t>Мохончук</a:t>
            </a:r>
            <a:r>
              <a:rPr lang="uk-UA" sz="1400" dirty="0" smtClean="0"/>
              <a:t>   Володимир І місце   у  конкурсі  творів  «Збереження   пам'яті  Чорнобильських  подій»</a:t>
            </a:r>
            <a:endParaRPr lang="ru-RU" sz="1400" dirty="0" smtClean="0"/>
          </a:p>
          <a:p>
            <a:pPr marL="514350" indent="-514350">
              <a:buNone/>
            </a:pPr>
            <a:r>
              <a:rPr lang="uk-UA" sz="1400" dirty="0" smtClean="0"/>
              <a:t>2007  рік  </a:t>
            </a:r>
            <a:r>
              <a:rPr lang="uk-UA" sz="1400" dirty="0" err="1" smtClean="0"/>
              <a:t>Панасюк</a:t>
            </a:r>
            <a:r>
              <a:rPr lang="uk-UA" sz="1400" dirty="0" smtClean="0"/>
              <a:t>  Тетяна  та   Паламарчук   Віктор   - перше  місце   у конкурсі  «Людина  і  ліс»</a:t>
            </a:r>
            <a:endParaRPr lang="ru-RU" sz="1400" dirty="0" smtClean="0"/>
          </a:p>
          <a:p>
            <a:pPr marL="514350" indent="-514350">
              <a:buNone/>
            </a:pPr>
            <a:r>
              <a:rPr lang="uk-UA" sz="1400" dirty="0" smtClean="0"/>
              <a:t>2011 рік  </a:t>
            </a:r>
            <a:r>
              <a:rPr lang="uk-UA" sz="1400" dirty="0" err="1" smtClean="0"/>
              <a:t>Панасюк</a:t>
            </a:r>
            <a:r>
              <a:rPr lang="uk-UA" sz="1400" dirty="0" smtClean="0"/>
              <a:t>  Тетяна – ІІ місце  у  конкурсі  ім.. П. </a:t>
            </a:r>
            <a:r>
              <a:rPr lang="uk-UA" sz="1400" dirty="0" err="1" smtClean="0"/>
              <a:t>Яцика</a:t>
            </a:r>
            <a:r>
              <a:rPr lang="uk-UA" sz="1400" dirty="0" smtClean="0"/>
              <a:t>.</a:t>
            </a:r>
            <a:endParaRPr lang="ru-RU" sz="1400" dirty="0" smtClean="0"/>
          </a:p>
          <a:p>
            <a:pPr marL="514350" indent="-514350">
              <a:buNone/>
            </a:pPr>
            <a:r>
              <a:rPr lang="uk-UA" sz="1400" dirty="0" smtClean="0"/>
              <a:t> </a:t>
            </a:r>
            <a:endParaRPr lang="ru-RU" sz="1400" dirty="0" smtClean="0"/>
          </a:p>
          <a:p>
            <a:pPr marL="514350" indent="-514350">
              <a:buNone/>
            </a:pPr>
            <a:r>
              <a:rPr lang="uk-UA" sz="1400" dirty="0" smtClean="0"/>
              <a:t> </a:t>
            </a:r>
            <a:endParaRPr lang="ru-RU" sz="14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143504" y="714356"/>
            <a:ext cx="3538534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dirty="0" smtClean="0"/>
              <a:t>Наші   відзнаки</a:t>
            </a:r>
          </a:p>
          <a:p>
            <a:pPr>
              <a:buNone/>
            </a:pPr>
            <a:r>
              <a:rPr lang="uk-UA" sz="1400" dirty="0" smtClean="0"/>
              <a:t>1983 рік -  школа  отримала  першість  у  районному   змаганні  за  підготовку  шкіл  до  нового  навчального  року, була  нагороджена  грамотами і  отримала  перехідний  прапор.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2005  рік  наказом  по  відділу  освіти   </a:t>
            </a:r>
            <a:r>
              <a:rPr lang="uk-UA" sz="1400" dirty="0" err="1" smtClean="0"/>
              <a:t>Славутської</a:t>
            </a:r>
            <a:r>
              <a:rPr lang="uk-UA" sz="1400" dirty="0" smtClean="0"/>
              <a:t>  держадміністрації  № 155  від  12  вересня   </a:t>
            </a:r>
            <a:r>
              <a:rPr lang="uk-UA" sz="1400" dirty="0" err="1" smtClean="0"/>
              <a:t>Горицький</a:t>
            </a:r>
            <a:r>
              <a:rPr lang="uk-UA" sz="1400" dirty="0" smtClean="0"/>
              <a:t>  НВК  визнано  переможцем  в  номінації   « Школа  комфорту»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2005 рік – перемога   в  акції  відділу  освіти  </a:t>
            </a:r>
            <a:r>
              <a:rPr lang="uk-UA" sz="1400" dirty="0" err="1" smtClean="0"/>
              <a:t>Славутської</a:t>
            </a:r>
            <a:r>
              <a:rPr lang="uk-UA" sz="1400" dirty="0" smtClean="0"/>
              <a:t>   РДА «Мої  знання  і   праця   для  тебе  Україно»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2009 рік  подяка  Хмельницького   обласного  держадміністрації  Управління  освіти   і  науки   за   активну  участь   у  заходах екологічного  місячника  з  озелененню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71670" y="428604"/>
            <a:ext cx="61722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3"/>
                </a:solidFill>
              </a:rPr>
              <a:t>Відзнаки  працівників  школи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28794" y="1714488"/>
            <a:ext cx="6929486" cy="3929090"/>
          </a:xfrm>
        </p:spPr>
        <p:txBody>
          <a:bodyPr>
            <a:normAutofit fontScale="25000" lnSpcReduction="20000"/>
          </a:bodyPr>
          <a:lstStyle/>
          <a:p>
            <a:r>
              <a:rPr lang="uk-UA" dirty="0" smtClean="0"/>
              <a:t> </a:t>
            </a:r>
            <a:endParaRPr lang="ru-RU" dirty="0" smtClean="0"/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uk-UA" sz="6400" dirty="0" smtClean="0">
                <a:solidFill>
                  <a:schemeClr val="accent3"/>
                </a:solidFill>
              </a:rPr>
              <a:t>1995 рік </a:t>
            </a:r>
            <a:r>
              <a:rPr lang="uk-UA" sz="6400" dirty="0" smtClean="0">
                <a:solidFill>
                  <a:schemeClr val="tx1"/>
                </a:solidFill>
              </a:rPr>
              <a:t>Бондарчук  Ганна  Іванівна  отримала  звання    «Старший  вчитель».</a:t>
            </a:r>
            <a:endParaRPr lang="ru-RU" sz="64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uk-UA" sz="6400" dirty="0" smtClean="0">
                <a:solidFill>
                  <a:schemeClr val="accent3"/>
                </a:solidFill>
              </a:rPr>
              <a:t>198</a:t>
            </a:r>
            <a:r>
              <a:rPr lang="ru-RU" sz="6400" dirty="0" smtClean="0">
                <a:solidFill>
                  <a:schemeClr val="accent3"/>
                </a:solidFill>
              </a:rPr>
              <a:t>4 </a:t>
            </a:r>
            <a:r>
              <a:rPr lang="uk-UA" sz="6400" dirty="0" smtClean="0">
                <a:solidFill>
                  <a:schemeClr val="accent3"/>
                </a:solidFill>
              </a:rPr>
              <a:t> рік </a:t>
            </a:r>
            <a:r>
              <a:rPr lang="uk-UA" sz="6400" dirty="0" err="1" smtClean="0">
                <a:solidFill>
                  <a:schemeClr val="tx1"/>
                </a:solidFill>
              </a:rPr>
              <a:t>Гибалюк</a:t>
            </a:r>
            <a:r>
              <a:rPr lang="uk-UA" sz="6400" dirty="0" smtClean="0">
                <a:solidFill>
                  <a:schemeClr val="tx1"/>
                </a:solidFill>
              </a:rPr>
              <a:t>  Надія  Степанівна  нагороджена  грамотою  Міністерства  освіти  України  за  організацію  виховної  роботи   в   школі.</a:t>
            </a:r>
            <a:endParaRPr lang="ru-RU" sz="64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uk-UA" sz="6400" dirty="0" smtClean="0">
                <a:solidFill>
                  <a:schemeClr val="accent3"/>
                </a:solidFill>
              </a:rPr>
              <a:t>2005 рік </a:t>
            </a:r>
            <a:r>
              <a:rPr lang="uk-UA" sz="6400" dirty="0" smtClean="0">
                <a:solidFill>
                  <a:schemeClr val="tx1"/>
                </a:solidFill>
              </a:rPr>
              <a:t>Бондарчук   Петро  Герасимович, завгосп  школи, </a:t>
            </a:r>
            <a:r>
              <a:rPr lang="uk-UA" sz="6400" dirty="0" err="1" smtClean="0">
                <a:solidFill>
                  <a:schemeClr val="tx1"/>
                </a:solidFill>
              </a:rPr>
              <a:t>-лауреат</a:t>
            </a:r>
            <a:r>
              <a:rPr lang="uk-UA" sz="6400" dirty="0" smtClean="0">
                <a:solidFill>
                  <a:schemeClr val="tx1"/>
                </a:solidFill>
              </a:rPr>
              <a:t>  премії П. </a:t>
            </a:r>
            <a:r>
              <a:rPr lang="uk-UA" sz="6400" dirty="0" err="1" smtClean="0">
                <a:solidFill>
                  <a:schemeClr val="tx1"/>
                </a:solidFill>
              </a:rPr>
              <a:t>Глюзицького</a:t>
            </a:r>
            <a:r>
              <a:rPr lang="uk-UA" sz="6400" dirty="0" smtClean="0">
                <a:solidFill>
                  <a:schemeClr val="tx1"/>
                </a:solidFill>
              </a:rPr>
              <a:t> – </a:t>
            </a:r>
            <a:endParaRPr lang="ru-RU" sz="64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uk-UA" sz="6400" dirty="0" smtClean="0">
                <a:solidFill>
                  <a:schemeClr val="accent3"/>
                </a:solidFill>
              </a:rPr>
              <a:t>2001 рік </a:t>
            </a:r>
            <a:r>
              <a:rPr lang="uk-UA" sz="6400" dirty="0" smtClean="0">
                <a:solidFill>
                  <a:schemeClr val="tx1"/>
                </a:solidFill>
              </a:rPr>
              <a:t>Кочура  Оксана  Петрівна  -  ІІІ місце  обласної  ярмарки  педагогічних  ідей.</a:t>
            </a:r>
            <a:endParaRPr lang="ru-RU" sz="64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uk-UA" sz="6400" dirty="0" smtClean="0">
                <a:solidFill>
                  <a:schemeClr val="accent3"/>
                </a:solidFill>
              </a:rPr>
              <a:t>2011 рік  </a:t>
            </a:r>
            <a:r>
              <a:rPr lang="uk-UA" sz="6400" dirty="0" err="1" smtClean="0">
                <a:solidFill>
                  <a:schemeClr val="tx1"/>
                </a:solidFill>
              </a:rPr>
              <a:t>Пігольчук</a:t>
            </a:r>
            <a:r>
              <a:rPr lang="uk-UA" sz="6400" dirty="0" smtClean="0">
                <a:solidFill>
                  <a:schemeClr val="tx1"/>
                </a:solidFill>
              </a:rPr>
              <a:t>  Людмила  Василівна  - ІІІ місце  обласної  ярмарки  педагогічних  </a:t>
            </a:r>
            <a:r>
              <a:rPr lang="ru-RU" sz="6400" dirty="0" smtClean="0">
                <a:solidFill>
                  <a:schemeClr val="tx1"/>
                </a:solidFill>
              </a:rPr>
              <a:t>  </a:t>
            </a:r>
            <a:r>
              <a:rPr lang="ru-RU" sz="6400" dirty="0" err="1" smtClean="0">
                <a:solidFill>
                  <a:schemeClr val="tx1"/>
                </a:solidFill>
              </a:rPr>
              <a:t>ідей</a:t>
            </a:r>
            <a:r>
              <a:rPr lang="ru-RU" sz="6400" dirty="0" smtClean="0">
                <a:solidFill>
                  <a:schemeClr val="tx1"/>
                </a:solidFill>
              </a:rPr>
              <a:t>,  Грамота </a:t>
            </a:r>
            <a:r>
              <a:rPr lang="uk-UA" sz="6400" dirty="0" smtClean="0">
                <a:solidFill>
                  <a:schemeClr val="tx1"/>
                </a:solidFill>
              </a:rPr>
              <a:t>обласного  відділу  освіти  за  участь  в  проведенні  обласного  семінару-практикуму вчителів іноземних  мов.</a:t>
            </a:r>
            <a:r>
              <a:rPr lang="ru-RU" sz="6400" dirty="0" smtClean="0">
                <a:solidFill>
                  <a:schemeClr val="tx1"/>
                </a:solidFill>
              </a:rPr>
              <a:t>  </a:t>
            </a:r>
            <a:endParaRPr lang="ru-RU" sz="6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0232" y="357166"/>
            <a:ext cx="5072062" cy="582612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tx1"/>
                </a:solidFill>
              </a:rPr>
              <a:t>Розвиток  матеріально-технічної  бази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044406" y="1214422"/>
          <a:ext cx="3313279" cy="2044956"/>
        </p:xfrm>
        <a:graphic>
          <a:graphicData uri="http://schemas.openxmlformats.org/presentationml/2006/ole">
            <p:oleObj spid="_x0000_s23554" name="Документ" r:id="rId3" imgW="4910852" imgH="3030172" progId="Word.Document.12">
              <p:embed/>
            </p:oleObj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71876"/>
            <a:ext cx="3000396" cy="2571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>
            <a:lum contrast="-20000"/>
          </a:blip>
          <a:srcRect l="1842" t="4019" r="4553"/>
          <a:stretch>
            <a:fillRect/>
          </a:stretch>
        </p:blipFill>
        <p:spPr bwMode="auto">
          <a:xfrm>
            <a:off x="4929190" y="1000108"/>
            <a:ext cx="3357586" cy="182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286124"/>
            <a:ext cx="33575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00100" y="3214686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Приміщення  школи  до  1976 року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285749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Приміщення  школи  1976  р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6072206"/>
            <a:ext cx="2912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Приміщення  школи  2012 р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5214950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/>
              <a:t>Приміщення  дитячого садочка. </a:t>
            </a:r>
          </a:p>
          <a:p>
            <a:r>
              <a:rPr lang="uk-UA" sz="1200" dirty="0" smtClean="0"/>
              <a:t>Побудоване  силами  техпрацівників у 2004 р.</a:t>
            </a:r>
          </a:p>
          <a:p>
            <a:r>
              <a:rPr lang="uk-UA" sz="1200" dirty="0" smtClean="0"/>
              <a:t>(Бондарчук  </a:t>
            </a:r>
            <a:r>
              <a:rPr lang="uk-UA" sz="1200" dirty="0" err="1" smtClean="0"/>
              <a:t>П.Г.-завгосп</a:t>
            </a:r>
            <a:r>
              <a:rPr lang="uk-UA" sz="1200" dirty="0" smtClean="0"/>
              <a:t> школи</a:t>
            </a:r>
          </a:p>
          <a:p>
            <a:r>
              <a:rPr lang="uk-UA" sz="1200" dirty="0" smtClean="0"/>
              <a:t>Власюк  В.М.   </a:t>
            </a:r>
            <a:r>
              <a:rPr lang="uk-UA" sz="1200" dirty="0" err="1" smtClean="0"/>
              <a:t>Белінський</a:t>
            </a:r>
            <a:r>
              <a:rPr lang="uk-UA" sz="1200" dirty="0" smtClean="0"/>
              <a:t> І.В.</a:t>
            </a:r>
          </a:p>
          <a:p>
            <a:r>
              <a:rPr lang="uk-UA" sz="1200" dirty="0" err="1" smtClean="0"/>
              <a:t>Василюк</a:t>
            </a:r>
            <a:r>
              <a:rPr lang="uk-UA" sz="1200" dirty="0" smtClean="0"/>
              <a:t> В.В Ковальчук  І.П</a:t>
            </a:r>
          </a:p>
          <a:p>
            <a:r>
              <a:rPr lang="uk-UA" sz="1200" dirty="0" smtClean="0"/>
              <a:t>Матвійчук В.І.  Турчина Г.С.)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Loner\Рабочий стол\Історія  школи\SDC119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3743325" cy="28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285749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Газова  котельня</a:t>
            </a:r>
            <a:endParaRPr lang="ru-RU" dirty="0"/>
          </a:p>
        </p:txBody>
      </p:sp>
      <p:pic>
        <p:nvPicPr>
          <p:cNvPr id="9" name="Рисунок 8" descr="C:\Documents and Settings\Loner\Рабочий стол\Історія  школи\SDC11924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929190" y="214291"/>
            <a:ext cx="35274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4348" y="357166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2002 р. школа  отримала  перший  комп</a:t>
            </a:r>
            <a:r>
              <a:rPr lang="uk-UA" dirty="0" smtClean="0">
                <a:latin typeface="Arial"/>
                <a:cs typeface="Arial"/>
              </a:rPr>
              <a:t>'</a:t>
            </a:r>
            <a:r>
              <a:rPr lang="uk-UA" dirty="0" smtClean="0"/>
              <a:t>ютер.  У цьому  ж  році   за  кошти школи   було придбано   іще один.</a:t>
            </a:r>
          </a:p>
          <a:p>
            <a:r>
              <a:rPr lang="uk-UA" dirty="0" smtClean="0"/>
              <a:t>У  2004 році    поставлено  комп'ютерний навчальний  комплекс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264318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Комп</a:t>
            </a:r>
            <a:r>
              <a:rPr lang="uk-UA" dirty="0" smtClean="0">
                <a:latin typeface="Arial"/>
                <a:cs typeface="Arial"/>
              </a:rPr>
              <a:t>'</a:t>
            </a:r>
            <a:r>
              <a:rPr lang="uk-UA" dirty="0" smtClean="0"/>
              <a:t>ютерний  клас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214686"/>
            <a:ext cx="3786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 </a:t>
            </a:r>
            <a:r>
              <a:rPr lang="en-US" dirty="0" smtClean="0"/>
              <a:t>2009  </a:t>
            </a:r>
            <a:r>
              <a:rPr lang="uk-UA" dirty="0" smtClean="0"/>
              <a:t>році   школу переведено  на  газове  опалення.</a:t>
            </a:r>
          </a:p>
          <a:p>
            <a:r>
              <a:rPr lang="uk-UA" dirty="0" smtClean="0"/>
              <a:t>Приміщення  газової  котельні  побудоване  силами  техпрацівників  школи. </a:t>
            </a:r>
          </a:p>
          <a:p>
            <a:r>
              <a:rPr lang="uk-UA" dirty="0" smtClean="0"/>
              <a:t>Ініціатором   газифікації  і  активним  учасником   був  завгосп  школи  Бондарчук П.Г.</a:t>
            </a:r>
          </a:p>
          <a:p>
            <a:r>
              <a:rPr lang="uk-UA" dirty="0" smtClean="0"/>
              <a:t>Велику   допомогу  надав  тодішній  директор  підприємства  </a:t>
            </a:r>
            <a:r>
              <a:rPr lang="uk-UA" dirty="0" err="1" smtClean="0"/>
              <a:t>”Славутагаз”</a:t>
            </a:r>
            <a:endParaRPr lang="uk-UA" dirty="0" smtClean="0"/>
          </a:p>
          <a:p>
            <a:r>
              <a:rPr lang="uk-UA" dirty="0" err="1" smtClean="0"/>
              <a:t>Сидор</a:t>
            </a:r>
            <a:r>
              <a:rPr lang="uk-UA" dirty="0" smtClean="0"/>
              <a:t>  </a:t>
            </a:r>
            <a:r>
              <a:rPr lang="uk-UA" dirty="0" err="1" smtClean="0"/>
              <a:t>ВасильБогданович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8794" y="428604"/>
            <a:ext cx="687227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>
                <a:solidFill>
                  <a:schemeClr val="tx1"/>
                </a:solidFill>
                <a:latin typeface="Acquest Script" pitchFamily="2" charset="0"/>
              </a:rPr>
              <a:t>Г</a:t>
            </a:r>
            <a:r>
              <a:rPr lang="uk-UA" b="1" dirty="0" smtClean="0">
                <a:solidFill>
                  <a:schemeClr val="tx1"/>
                </a:solidFill>
                <a:latin typeface="Acquest Script" pitchFamily="2" charset="0"/>
              </a:rPr>
              <a:t>ІМН  ШКОЛИ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sz="quarter" idx="1"/>
          </p:nvPr>
        </p:nvSpPr>
        <p:spPr>
          <a:xfrm>
            <a:off x="1428728" y="1600200"/>
            <a:ext cx="3067072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err="1" smtClean="0"/>
              <a:t>Вс</a:t>
            </a:r>
            <a:r>
              <a:rPr lang="uk-UA" dirty="0" smtClean="0"/>
              <a:t>і</a:t>
            </a:r>
            <a:r>
              <a:rPr lang="ru-RU" dirty="0" smtClean="0"/>
              <a:t>  </a:t>
            </a:r>
            <a:r>
              <a:rPr lang="ru-RU" dirty="0" err="1" smtClean="0"/>
              <a:t>сюди</a:t>
            </a:r>
            <a:r>
              <a:rPr lang="ru-RU" dirty="0" smtClean="0"/>
              <a:t>  ми   приходим  </a:t>
            </a:r>
            <a:r>
              <a:rPr lang="ru-RU" dirty="0" err="1" smtClean="0"/>
              <a:t>навчатись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uk-UA" dirty="0" smtClean="0"/>
              <a:t>Вчителі  тут  очікують  нас.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Тут  </a:t>
            </a:r>
            <a:r>
              <a:rPr lang="uk-UA" dirty="0" err="1" smtClean="0"/>
              <a:t>отримуєм</a:t>
            </a:r>
            <a:r>
              <a:rPr lang="uk-UA" dirty="0" smtClean="0"/>
              <a:t>  знань  всі  багато,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Кожен  з  нас  поспішає  у  клас.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Школа  рідна  і  садочок –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Наш  </a:t>
            </a:r>
            <a:r>
              <a:rPr lang="uk-UA" dirty="0" err="1" smtClean="0"/>
              <a:t>Горицький</a:t>
            </a:r>
            <a:r>
              <a:rPr lang="uk-UA" dirty="0" smtClean="0"/>
              <a:t>  НВК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Ми  найбільше  в  світі  </a:t>
            </a:r>
            <a:r>
              <a:rPr lang="uk-UA" dirty="0" err="1" smtClean="0"/>
              <a:t>хочем</a:t>
            </a:r>
            <a:r>
              <a:rPr lang="uk-UA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Щоби  жив  він  у  віках.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Кожен  день  у  ньому – це  свято,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Тут  стрічаємо  й першу  зорю.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Проминають  роки  і  багато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Залишають  домівку  свою.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5000628" y="1600200"/>
            <a:ext cx="3686172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dirty="0" smtClean="0"/>
              <a:t>Школа  рідна  і  садочок –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Наш  </a:t>
            </a:r>
            <a:r>
              <a:rPr lang="uk-UA" dirty="0" err="1" smtClean="0"/>
              <a:t>Горицький</a:t>
            </a:r>
            <a:r>
              <a:rPr lang="uk-UA" dirty="0" smtClean="0"/>
              <a:t>  НВК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Ми  найбільше  в  світі  </a:t>
            </a:r>
            <a:r>
              <a:rPr lang="uk-UA" dirty="0" err="1" smtClean="0"/>
              <a:t>хочем</a:t>
            </a:r>
            <a:r>
              <a:rPr lang="uk-UA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Щоби  жив  він  у  віках.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Коли  падають  зорі  із  неба,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Ми  </a:t>
            </a:r>
            <a:r>
              <a:rPr lang="uk-UA" dirty="0" err="1" smtClean="0"/>
              <a:t>загадуєм</a:t>
            </a:r>
            <a:r>
              <a:rPr lang="uk-UA" dirty="0" smtClean="0"/>
              <a:t>  кожен  своє.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Часто  </a:t>
            </a:r>
            <a:r>
              <a:rPr lang="uk-UA" dirty="0" err="1" smtClean="0"/>
              <a:t>думаєм</a:t>
            </a:r>
            <a:r>
              <a:rPr lang="uk-UA" dirty="0" smtClean="0"/>
              <a:t>, </a:t>
            </a:r>
            <a:r>
              <a:rPr lang="uk-UA" dirty="0" err="1" smtClean="0"/>
              <a:t>школо</a:t>
            </a:r>
            <a:r>
              <a:rPr lang="uk-UA" dirty="0" smtClean="0"/>
              <a:t>, про  тебе,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Про  минуле й  майбутнє твоє.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Школа  рідна  і  садочок –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Наш  </a:t>
            </a:r>
            <a:r>
              <a:rPr lang="uk-UA" dirty="0" err="1" smtClean="0"/>
              <a:t>Горицький</a:t>
            </a:r>
            <a:r>
              <a:rPr lang="uk-UA" dirty="0" smtClean="0"/>
              <a:t>  НВК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Ми  найбільше  в  світі  </a:t>
            </a:r>
            <a:r>
              <a:rPr lang="uk-UA" dirty="0" err="1" smtClean="0"/>
              <a:t>хочем</a:t>
            </a:r>
            <a:r>
              <a:rPr lang="uk-UA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Щоби  жив  він  у  віках.</a:t>
            </a:r>
            <a:endParaRPr lang="ru-RU" dirty="0" smtClean="0"/>
          </a:p>
          <a:p>
            <a:pPr>
              <a:buNone/>
            </a:pPr>
            <a:endParaRPr lang="uk-UA" smtClean="0"/>
          </a:p>
          <a:p>
            <a:pPr>
              <a:buNone/>
            </a:pPr>
            <a:r>
              <a:rPr lang="uk-UA" smtClean="0"/>
              <a:t>Слова  </a:t>
            </a:r>
            <a:r>
              <a:rPr lang="uk-UA" dirty="0" smtClean="0"/>
              <a:t>директора  НВК   - </a:t>
            </a:r>
            <a:r>
              <a:rPr lang="uk-UA" dirty="0" err="1" smtClean="0"/>
              <a:t>Романчук</a:t>
            </a:r>
            <a:r>
              <a:rPr lang="uk-UA" dirty="0" smtClean="0"/>
              <a:t>  В.Р.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2400" dirty="0" err="1" smtClean="0"/>
              <a:t>Горицький</a:t>
            </a:r>
            <a:r>
              <a:rPr lang="uk-UA" sz="2400" dirty="0" smtClean="0"/>
              <a:t>  навчально-виховний  комплекс  </a:t>
            </a:r>
            <a:r>
              <a:rPr lang="uk-UA" sz="2400" dirty="0" err="1" smtClean="0"/>
              <a:t>“загальноосвітня</a:t>
            </a:r>
            <a:r>
              <a:rPr lang="uk-UA" sz="2400" dirty="0" smtClean="0"/>
              <a:t> школа </a:t>
            </a:r>
            <a:r>
              <a:rPr lang="uk-UA" sz="2400" dirty="0" err="1" smtClean="0"/>
              <a:t>І-ІІІступенів</a:t>
            </a:r>
            <a:r>
              <a:rPr lang="uk-UA" sz="2400" dirty="0" smtClean="0"/>
              <a:t>, дошкільний  навчальний  </a:t>
            </a:r>
            <a:r>
              <a:rPr lang="uk-UA" sz="2400" dirty="0" err="1" smtClean="0"/>
              <a:t>закла</a:t>
            </a:r>
            <a:r>
              <a:rPr lang="uk-UA" sz="2800" dirty="0" err="1" smtClean="0"/>
              <a:t>д”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542926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Приміщення загальноосвітньої     школи </a:t>
            </a:r>
            <a:r>
              <a:rPr lang="uk-UA" dirty="0" err="1" smtClean="0"/>
              <a:t>І-ІІІступенів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550070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Приміщення дошкільного  навчального  закладу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928802"/>
            <a:ext cx="3943657" cy="3357586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857364"/>
            <a:ext cx="314327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6072230" cy="50006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Передісторія </a:t>
            </a:r>
            <a:r>
              <a:rPr lang="uk-UA" sz="2000" dirty="0" err="1" smtClean="0"/>
              <a:t>Горицького</a:t>
            </a:r>
            <a:r>
              <a:rPr lang="uk-UA" sz="2000" dirty="0" smtClean="0"/>
              <a:t>  НВК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928662" y="1000108"/>
            <a:ext cx="3929090" cy="4025897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uk-UA" sz="1400" dirty="0"/>
              <a:t>Перша </a:t>
            </a:r>
            <a:r>
              <a:rPr lang="uk-UA" sz="1400" dirty="0" err="1"/>
              <a:t>школа-дяківка</a:t>
            </a:r>
            <a:r>
              <a:rPr lang="uk-UA" sz="1400" dirty="0"/>
              <a:t> з'явилася в селі в 1882р, її підтримували прихожани місцевої церкви, дяк навчав 12 дітей. Згодом  на кошти прихожан з'явилася однокласна церковно-приходська школа, яка і діяла до початку революційних подій 1917 року.</a:t>
            </a:r>
            <a:endParaRPr lang="ru-RU" sz="1400" dirty="0"/>
          </a:p>
          <a:p>
            <a:pPr indent="0" algn="just">
              <a:buNone/>
            </a:pPr>
            <a:r>
              <a:rPr lang="uk-UA" sz="1400" dirty="0"/>
              <a:t>З приходом більшовиків в селі </a:t>
            </a:r>
            <a:r>
              <a:rPr lang="uk-UA" sz="1400" dirty="0" smtClean="0"/>
              <a:t>в  приміщення конфіскованого   у  священика  будинку, </a:t>
            </a:r>
            <a:r>
              <a:rPr lang="uk-UA" sz="1400" dirty="0"/>
              <a:t>відкривається початкова, згодом семирічна </a:t>
            </a:r>
            <a:r>
              <a:rPr lang="uk-UA" sz="1400" dirty="0" smtClean="0"/>
              <a:t>школа</a:t>
            </a: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786314" y="1071546"/>
            <a:ext cx="3895756" cy="45259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uk-UA" sz="1400" dirty="0" smtClean="0"/>
              <a:t>В</a:t>
            </a:r>
            <a:r>
              <a:rPr lang="en-US" sz="1400" dirty="0" smtClean="0"/>
              <a:t> </a:t>
            </a:r>
            <a:r>
              <a:rPr lang="uk-UA" sz="1400" dirty="0" smtClean="0"/>
              <a:t>1958 році семирічка була </a:t>
            </a:r>
            <a:r>
              <a:rPr lang="uk-UA" sz="1400" dirty="0" err="1" smtClean="0"/>
              <a:t>реорга</a:t>
            </a:r>
            <a:r>
              <a:rPr lang="en-US" sz="1400" dirty="0" smtClean="0"/>
              <a:t>-</a:t>
            </a:r>
            <a:r>
              <a:rPr lang="uk-UA" sz="1400" dirty="0" err="1" smtClean="0"/>
              <a:t>нізована</a:t>
            </a:r>
            <a:r>
              <a:rPr lang="uk-UA" sz="1400" dirty="0" smtClean="0"/>
              <a:t> в восьмирічну школу, яка проіснувала до 1976 </a:t>
            </a:r>
            <a:r>
              <a:rPr lang="uk-UA" sz="1400" dirty="0" err="1" smtClean="0"/>
              <a:t>року.Горицька</a:t>
            </a:r>
            <a:r>
              <a:rPr lang="uk-UA" sz="1400" dirty="0" smtClean="0"/>
              <a:t> середня загальноосвітня школа  І-ІІІ ступенів ( з 2005р. – НВК) була реорганізована з восьмирічної школи в 1976 році, коли в </a:t>
            </a:r>
            <a:r>
              <a:rPr lang="uk-UA" sz="1400" dirty="0" err="1" smtClean="0"/>
              <a:t>с.Гориця</a:t>
            </a:r>
            <a:r>
              <a:rPr lang="uk-UA" sz="1400" dirty="0" smtClean="0"/>
              <a:t> було завершено  будівництво нового шкільного приміщення.   У 2005 році </a:t>
            </a:r>
            <a:r>
              <a:rPr lang="uk-UA" sz="1400" dirty="0" err="1" smtClean="0"/>
              <a:t>Горицьку</a:t>
            </a:r>
            <a:r>
              <a:rPr lang="uk-UA" sz="1400" dirty="0" smtClean="0"/>
              <a:t> загальноосвітню школу І-ІІІ ступенів було реорганізовано в </a:t>
            </a:r>
            <a:r>
              <a:rPr lang="uk-UA" sz="1400" dirty="0" err="1" smtClean="0"/>
              <a:t>Горицький</a:t>
            </a:r>
            <a:r>
              <a:rPr lang="uk-UA" sz="1400" dirty="0" smtClean="0"/>
              <a:t> НВК</a:t>
            </a:r>
            <a:endParaRPr lang="ru-RU" sz="1400" dirty="0" smtClean="0"/>
          </a:p>
          <a:p>
            <a:pPr indent="0">
              <a:buNone/>
            </a:pPr>
            <a:r>
              <a:rPr lang="uk-UA" sz="1400" dirty="0"/>
              <a:t> </a:t>
            </a:r>
            <a:r>
              <a:rPr lang="uk-UA" sz="1400" dirty="0" smtClean="0"/>
              <a:t>      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 l="8762" t="4392" r="4388" b="12154"/>
          <a:stretch>
            <a:fillRect/>
          </a:stretch>
        </p:blipFill>
        <p:spPr bwMode="auto">
          <a:xfrm>
            <a:off x="5143504" y="3714752"/>
            <a:ext cx="3344849" cy="258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8417" t="10339" r="1740" b="10361"/>
          <a:stretch>
            <a:fillRect/>
          </a:stretch>
        </p:blipFill>
        <p:spPr bwMode="auto">
          <a:xfrm>
            <a:off x="1214414" y="3571876"/>
            <a:ext cx="3580814" cy="229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4414" y="578645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Приміщення  школи  (до  1976 року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6000768"/>
            <a:ext cx="35004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err="1" smtClean="0"/>
              <a:t>Педколектив</a:t>
            </a:r>
            <a:r>
              <a:rPr lang="uk-UA" sz="1400" dirty="0" smtClean="0"/>
              <a:t>  семирічки   1953 рік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72547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Учнівські  колективи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000108"/>
            <a:ext cx="6429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В </a:t>
            </a:r>
            <a:r>
              <a:rPr lang="uk-UA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школі 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навчалося</a:t>
            </a:r>
            <a:r>
              <a:rPr lang="uk-UA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: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у  1976/1977 </a:t>
            </a:r>
            <a:r>
              <a:rPr lang="uk-UA" sz="1400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н.р</a:t>
            </a:r>
            <a:r>
              <a:rPr lang="uk-UA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. - 318 дітей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,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  у  1980р</a:t>
            </a:r>
            <a:r>
              <a:rPr lang="uk-UA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. – 209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,  у </a:t>
            </a:r>
            <a:r>
              <a:rPr lang="uk-UA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1990р. – 142, 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у  </a:t>
            </a:r>
            <a:r>
              <a:rPr lang="uk-UA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2000р. – 113 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учнів,  у  </a:t>
            </a:r>
            <a:r>
              <a:rPr lang="uk-UA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2012р. – 95 учнів</a:t>
            </a:r>
            <a:endParaRPr lang="ru-RU" sz="1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285852" y="1857364"/>
          <a:ext cx="621510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В</a:t>
            </a:r>
            <a:r>
              <a:rPr lang="uk-UA" dirty="0" smtClean="0">
                <a:solidFill>
                  <a:schemeClr val="tx1"/>
                </a:solidFill>
              </a:rPr>
              <a:t>они  були  директорами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9327" t="8784" r="47908" b="64201"/>
          <a:stretch>
            <a:fillRect/>
          </a:stretch>
        </p:blipFill>
        <p:spPr bwMode="auto">
          <a:xfrm>
            <a:off x="928662" y="1571612"/>
            <a:ext cx="2428892" cy="3357586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 l="47881" t="28777" r="42371" b="51068"/>
          <a:stretch>
            <a:fillRect/>
          </a:stretch>
        </p:blipFill>
        <p:spPr bwMode="auto">
          <a:xfrm>
            <a:off x="3643306" y="1571612"/>
            <a:ext cx="2143140" cy="329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 l="46152" t="3236" r="35550" b="44104"/>
          <a:stretch>
            <a:fillRect/>
          </a:stretch>
        </p:blipFill>
        <p:spPr bwMode="auto">
          <a:xfrm>
            <a:off x="6215074" y="1500174"/>
            <a:ext cx="230346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62" y="5214950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/>
              <a:t>Панасюк</a:t>
            </a:r>
            <a:r>
              <a:rPr lang="uk-UA" sz="1400" dirty="0" smtClean="0"/>
              <a:t>  Т.А. директор  початкової  школи 1946-1950р.р.  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528638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/>
              <a:t>Яворський</a:t>
            </a:r>
            <a:r>
              <a:rPr lang="uk-UA" sz="1600" dirty="0" smtClean="0"/>
              <a:t>  П.І.  1950-1954р.р.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357950" y="521495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/>
              <a:t>Калмиков</a:t>
            </a:r>
            <a:r>
              <a:rPr lang="uk-UA" sz="1600" dirty="0" smtClean="0"/>
              <a:t>  Ф.І.1954-1958р.р.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3643306" y="1285860"/>
            <a:ext cx="2242005" cy="3600066"/>
          </a:xfrm>
          <a:prstGeom prst="rect">
            <a:avLst/>
          </a:prstGeom>
          <a:noFill/>
        </p:spPr>
      </p:pic>
      <p:pic>
        <p:nvPicPr>
          <p:cNvPr id="7" name="Picture 2" descr="picture"/>
          <p:cNvPicPr preferRelativeResize="0">
            <a:picLocks noChangeArrowheads="1"/>
          </p:cNvPicPr>
          <p:nvPr/>
        </p:nvPicPr>
        <p:blipFill>
          <a:blip r:embed="rId3"/>
          <a:srcRect l="45059" t="17186" r="45682" b="67473"/>
          <a:stretch>
            <a:fillRect/>
          </a:stretch>
        </p:blipFill>
        <p:spPr bwMode="auto">
          <a:xfrm>
            <a:off x="1214414" y="1214422"/>
            <a:ext cx="2286016" cy="37147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85852" y="5072074"/>
            <a:ext cx="2214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/>
              <a:t>Семенюк  </a:t>
            </a:r>
            <a:r>
              <a:rPr lang="uk-UA" sz="1200" b="1" dirty="0" smtClean="0"/>
              <a:t>А.В.  1958-1972р.р</a:t>
            </a:r>
            <a:endParaRPr lang="ru-RU" sz="1200" b="1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 l="10095" t="4547" r="39127" b="15550"/>
          <a:stretch>
            <a:fillRect/>
          </a:stretch>
        </p:blipFill>
        <p:spPr bwMode="auto">
          <a:xfrm>
            <a:off x="6194396" y="1214422"/>
            <a:ext cx="2441096" cy="3786214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286512" y="5072074"/>
            <a:ext cx="23574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Гибалюк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 М.М. 1980-1982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рр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5072074"/>
            <a:ext cx="2152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/>
              <a:t>Матвійчук Г.З.  1972-1982 </a:t>
            </a:r>
            <a:r>
              <a:rPr lang="uk-UA" sz="1200" b="1" dirty="0" err="1" smtClean="0"/>
              <a:t>р.р</a:t>
            </a:r>
            <a:r>
              <a:rPr lang="uk-UA" sz="1200" b="1" dirty="0" smtClean="0"/>
              <a:t>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4786346" cy="571503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Вони  були учнями  нашої  школи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6215106" cy="1752600"/>
          </a:xfrm>
        </p:spPr>
        <p:txBody>
          <a:bodyPr>
            <a:normAutofit fontScale="62500" lnSpcReduction="20000"/>
          </a:bodyPr>
          <a:lstStyle/>
          <a:p>
            <a:r>
              <a:rPr lang="uk-UA" sz="2900" b="1" dirty="0" err="1" smtClean="0">
                <a:solidFill>
                  <a:schemeClr val="tx1"/>
                </a:solidFill>
              </a:rPr>
              <a:t>Самчук</a:t>
            </a:r>
            <a:r>
              <a:rPr lang="uk-UA" sz="2900" b="1" dirty="0" smtClean="0">
                <a:solidFill>
                  <a:schemeClr val="tx1"/>
                </a:solidFill>
              </a:rPr>
              <a:t>  Марія  Андріївна  </a:t>
            </a:r>
            <a:r>
              <a:rPr lang="uk-UA" sz="2000" dirty="0" smtClean="0">
                <a:solidFill>
                  <a:schemeClr val="tx1"/>
                </a:solidFill>
              </a:rPr>
              <a:t>-  кандидат  економічних  наук, викладач Полтавського  сільгоспінституту</a:t>
            </a:r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uk-UA" sz="2000" dirty="0" smtClean="0">
                <a:solidFill>
                  <a:schemeClr val="tx1"/>
                </a:solidFill>
              </a:rPr>
              <a:t>( випускниця1952 року)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uk-UA" sz="2900" b="1" dirty="0" smtClean="0">
                <a:solidFill>
                  <a:schemeClr val="tx1"/>
                </a:solidFill>
              </a:rPr>
              <a:t>Шахрай Валентина Михайлівна </a:t>
            </a:r>
            <a:r>
              <a:rPr lang="uk-UA" sz="2000" dirty="0" smtClean="0">
                <a:solidFill>
                  <a:schemeClr val="tx1"/>
                </a:solidFill>
              </a:rPr>
              <a:t>-  кандидат історичних наук      (випускниця  1980 р.)</a:t>
            </a:r>
          </a:p>
          <a:p>
            <a:pPr algn="l"/>
            <a:r>
              <a:rPr lang="uk-UA" sz="3200" b="1" dirty="0" smtClean="0">
                <a:solidFill>
                  <a:schemeClr val="tx1"/>
                </a:solidFill>
              </a:rPr>
              <a:t>Паламарчук   Дмитро  Анатолійович </a:t>
            </a:r>
            <a:r>
              <a:rPr lang="uk-UA" sz="2000" dirty="0" smtClean="0">
                <a:solidFill>
                  <a:schemeClr val="tx1"/>
                </a:solidFill>
              </a:rPr>
              <a:t>-  кандидат  технічних  наук,  викладач  Київського   університету  авіації  (випускник 2003 р.)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3286124"/>
            <a:ext cx="41549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28662" y="3643314"/>
            <a:ext cx="6929486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28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нашій школі працювали:</a:t>
            </a:r>
          </a:p>
          <a:p>
            <a:pPr marL="0" marR="0" lvl="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indent="252000" eaLnBrk="0" fontAlgn="base" hangingPunct="0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</a:pPr>
            <a:r>
              <a:rPr lang="uk-UA" b="1" dirty="0" smtClean="0">
                <a:latin typeface="Arial" pitchFamily="34" charset="0"/>
                <a:ea typeface="Times New Roman" pitchFamily="18" charset="0"/>
              </a:rPr>
              <a:t>Шелепало П.І. </a:t>
            </a:r>
            <a:r>
              <a:rPr lang="uk-UA" sz="1400" dirty="0" smtClean="0">
                <a:latin typeface="Arial" pitchFamily="34" charset="0"/>
                <a:ea typeface="Times New Roman" pitchFamily="18" charset="0"/>
              </a:rPr>
              <a:t>–( 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читель німецької  мови)  заслужений вчитель України.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252000" eaLnBrk="0" fontAlgn="base" hangingPunct="0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</a:pPr>
            <a:r>
              <a:rPr lang="uk-UA" b="1" dirty="0" smtClean="0">
                <a:latin typeface="Arial" pitchFamily="34" charset="0"/>
                <a:ea typeface="Times New Roman" pitchFamily="18" charset="0"/>
              </a:rPr>
              <a:t>Терновий В.І</a:t>
            </a:r>
            <a:r>
              <a:rPr lang="uk-UA" sz="1400" dirty="0" smtClean="0">
                <a:latin typeface="Arial" pitchFamily="34" charset="0"/>
                <a:ea typeface="Times New Roman" pitchFamily="18" charset="0"/>
              </a:rPr>
              <a:t>. (вчитель російської мови та літератури),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заслужений                                         журналіст України</a:t>
            </a:r>
          </a:p>
          <a:p>
            <a:pPr marL="0" marR="0" lvl="0" indent="252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28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Міклуш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О.П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– (вчитель трудового навчання) нині очолює асоціацію підприємців району.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 noChangeShapeType="1"/>
          </p:cNvSpPr>
          <p:nvPr/>
        </p:nvSpPr>
        <p:spPr bwMode="auto">
          <a:xfrm>
            <a:off x="1500166" y="214290"/>
            <a:ext cx="2414587" cy="226853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У  1982 –1990 роках при  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Горицьк</a:t>
            </a:r>
            <a:r>
              <a:rPr kumimoji="0" lang="uk-UA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і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  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зош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  І-ІІІ  ст.   д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і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яв  дитячий  садочок “КАЛИНА”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У 2005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році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він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відновив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  свою  роботу,  як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дошкільний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навчально-виховний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  заклад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ІН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ОЧОК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erican Retro" pitchFamily="66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Text Box 5"/>
          <p:cNvSpPr txBox="1">
            <a:spLocks noChangeArrowheads="1" noChangeShapeType="1"/>
          </p:cNvSpPr>
          <p:nvPr/>
        </p:nvSpPr>
        <p:spPr bwMode="auto">
          <a:xfrm>
            <a:off x="5286380" y="428604"/>
            <a:ext cx="2268537" cy="64294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Сьогодні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 господарями  у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ВІНОЧКУ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 25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дітлахів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 noChangeShapeType="1"/>
          </p:cNvSpPr>
          <p:nvPr/>
        </p:nvSpPr>
        <p:spPr bwMode="auto">
          <a:xfrm>
            <a:off x="1357290" y="2285992"/>
            <a:ext cx="3357586" cy="3429024"/>
          </a:xfrm>
          <a:prstGeom prst="rect">
            <a:avLst/>
          </a:prstGeom>
          <a:noFill/>
          <a:ln w="0" algn="in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 Narrow" pitchFamily="34" charset="0"/>
              </a:rPr>
              <a:t>Гімн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 Narrow" pitchFamily="34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 Narrow" pitchFamily="34" charset="0"/>
              </a:rPr>
              <a:t>дошкільного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 Narrow" pitchFamily="34" charset="0"/>
              </a:rPr>
              <a:t> закладу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 Narrow" pitchFamily="34" charset="0"/>
              </a:rPr>
              <a:t>«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Віночок</a:t>
            </a:r>
            <a:r>
              <a:rPr lang="en-US" sz="1200" dirty="0" smtClean="0">
                <a:solidFill>
                  <a:srgbClr val="800000"/>
                </a:solidFill>
                <a:latin typeface="Arial" pitchFamily="34" charset="0"/>
              </a:rPr>
              <a:t>»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як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сонечка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промінь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Як мамина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пісня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назавжди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душі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Рідний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садочок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криниця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любові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Самий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найкращий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садок на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землі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Змалечку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любимо спортом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займатись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І у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садочку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ми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зможемо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завжди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Бігати,гратися,в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річці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купатись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 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Вирости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сильними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мріємо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ми.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Тридцять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голівок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тридцять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голосочків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Тридцять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почуттів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бажань,і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вимог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тридцять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невгамовних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маленьких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струмочків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Тридцять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материнських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турбот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тривог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Мова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одна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одна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Батьківщина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Пісня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одна,тільки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пісня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всіх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Наша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маленька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дитяча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країна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Всім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вам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дарує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лиш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радість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сміх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618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</a:rPr>
              <a:t>«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7231"/>
          <a:stretch>
            <a:fillRect/>
          </a:stretch>
        </p:blipFill>
        <p:spPr bwMode="auto">
          <a:xfrm>
            <a:off x="4857752" y="1072328"/>
            <a:ext cx="3071834" cy="218937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3" cstate="print"/>
          <a:srcRect l="15854"/>
          <a:stretch>
            <a:fillRect/>
          </a:stretch>
        </p:blipFill>
        <p:spPr bwMode="auto">
          <a:xfrm>
            <a:off x="4929190" y="3500438"/>
            <a:ext cx="3286148" cy="2589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</TotalTime>
  <Words>827</Words>
  <Application>Microsoft Office PowerPoint</Application>
  <PresentationFormat>Экран (4:3)</PresentationFormat>
  <Paragraphs>179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Эркер</vt:lpstr>
      <vt:lpstr>Документ</vt:lpstr>
      <vt:lpstr>Слайд 1</vt:lpstr>
      <vt:lpstr>   ГІМН  ШКОЛИ </vt:lpstr>
      <vt:lpstr>Горицький  навчально-виховний  комплекс  “загальноосвітня школа І-ІІІступенів, дошкільний  навчальний  заклад”</vt:lpstr>
      <vt:lpstr>Передісторія Горицького  НВК</vt:lpstr>
      <vt:lpstr>Учнівські  колективи</vt:lpstr>
      <vt:lpstr>Вони  були  директорами</vt:lpstr>
      <vt:lpstr>Слайд 7</vt:lpstr>
      <vt:lpstr>Вони  були учнями  нашої  школи</vt:lpstr>
      <vt:lpstr>Слайд 9</vt:lpstr>
      <vt:lpstr>Слайд 10</vt:lpstr>
      <vt:lpstr>Слайд 11</vt:lpstr>
      <vt:lpstr>Слайд 12</vt:lpstr>
      <vt:lpstr>Відзнаки  працівників  школи </vt:lpstr>
      <vt:lpstr>Розвиток  матеріально-технічної  бази</vt:lpstr>
      <vt:lpstr>Слайд 15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Горицький  навчально-виховний  комплекс  загальноосвітня школа І-ІІІступенів, дошкільний  навчальний  заклад</dc:title>
  <dc:creator>Grey Wolf</dc:creator>
  <cp:lastModifiedBy>Grey Wolf</cp:lastModifiedBy>
  <cp:revision>31</cp:revision>
  <dcterms:created xsi:type="dcterms:W3CDTF">2012-06-08T10:10:49Z</dcterms:created>
  <dcterms:modified xsi:type="dcterms:W3CDTF">2012-07-30T07:39:46Z</dcterms:modified>
</cp:coreProperties>
</file>