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0" r:id="rId3"/>
    <p:sldId id="257" r:id="rId4"/>
    <p:sldId id="258" r:id="rId5"/>
    <p:sldId id="261" r:id="rId6"/>
    <p:sldId id="259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72C35-8BC2-497A-B87A-70BA89C53B3B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17621-33AD-4811-B6D6-4BE52A727C8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17621-33AD-4811-B6D6-4BE52A727C8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06.01.2014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newsflash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10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714348" y="3143248"/>
            <a:ext cx="3643306" cy="273248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4357686" y="3143248"/>
            <a:ext cx="4214842" cy="321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0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Горицький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навчально-виховний 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</a:t>
            </a:r>
            <a:r>
              <a:rPr lang="uk-UA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омплекс</a:t>
            </a:r>
          </a:p>
          <a:p>
            <a:pPr algn="ctr"/>
            <a:r>
              <a:rPr lang="uk-UA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2013 рік</a:t>
            </a:r>
            <a:endParaRPr lang="ru-RU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43042" y="500042"/>
            <a:ext cx="57150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Презентація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1" y="1357298"/>
            <a:ext cx="77153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Учнівського</a:t>
            </a:r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самоврядування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000"/>
                            </p:stCondLst>
                            <p:childTnLst>
                              <p:par>
                                <p:cTn id="2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00042"/>
            <a:ext cx="387875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центру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творчого розвитку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Изображение 0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072198" y="571480"/>
            <a:ext cx="2500298" cy="1875224"/>
          </a:xfrm>
          <a:prstGeom prst="rect">
            <a:avLst/>
          </a:prstGeom>
        </p:spPr>
      </p:pic>
      <p:pic>
        <p:nvPicPr>
          <p:cNvPr id="5" name="Рисунок 4" descr="DSC012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472" y="4000504"/>
            <a:ext cx="2428860" cy="1821645"/>
          </a:xfrm>
          <a:prstGeom prst="rect">
            <a:avLst/>
          </a:prstGeom>
        </p:spPr>
      </p:pic>
      <p:pic>
        <p:nvPicPr>
          <p:cNvPr id="6" name="Рисунок 5" descr="Изображение 029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500298" y="1928778"/>
            <a:ext cx="2571768" cy="1928826"/>
          </a:xfrm>
          <a:prstGeom prst="rect">
            <a:avLst/>
          </a:prstGeom>
        </p:spPr>
      </p:pic>
      <p:pic>
        <p:nvPicPr>
          <p:cNvPr id="7" name="Рисунок 6" descr="Изображение 061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143636" y="2571744"/>
            <a:ext cx="2500330" cy="1875248"/>
          </a:xfrm>
          <a:prstGeom prst="rect">
            <a:avLst/>
          </a:prstGeom>
        </p:spPr>
      </p:pic>
      <p:pic>
        <p:nvPicPr>
          <p:cNvPr id="8" name="Рисунок 7" descr="Изображение 169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428992" y="4286256"/>
            <a:ext cx="2357454" cy="1768091"/>
          </a:xfrm>
          <a:prstGeom prst="rect">
            <a:avLst/>
          </a:prstGeom>
        </p:spPr>
      </p:pic>
      <p:pic>
        <p:nvPicPr>
          <p:cNvPr id="9" name="Рисунок 8" descr="Изображение 044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000760" y="4500570"/>
            <a:ext cx="2357454" cy="1768091"/>
          </a:xfrm>
          <a:prstGeom prst="rect">
            <a:avLst/>
          </a:prstGeom>
        </p:spPr>
      </p:pic>
      <p:pic>
        <p:nvPicPr>
          <p:cNvPr id="10" name="Picture 9" descr="a396fd57a559"/>
          <p:cNvPicPr>
            <a:picLocks noChangeAspect="1" noChangeArrowheads="1" noCrop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14290"/>
            <a:ext cx="1214414" cy="1103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0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000"/>
                            </p:stCondLst>
                            <p:childTnLst>
                              <p:par>
                                <p:cTn id="31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4"/>
          <p:cNvGrpSpPr>
            <a:grpSpLocks noChangeAspect="1"/>
          </p:cNvGrpSpPr>
          <p:nvPr/>
        </p:nvGrpSpPr>
        <p:grpSpPr bwMode="auto">
          <a:xfrm>
            <a:off x="0" y="785794"/>
            <a:ext cx="8715436" cy="5486400"/>
            <a:chOff x="4603" y="682"/>
            <a:chExt cx="7200" cy="4320"/>
          </a:xfrm>
        </p:grpSpPr>
        <p:sp>
          <p:nvSpPr>
            <p:cNvPr id="4" name="AutoShape 88"/>
            <p:cNvSpPr>
              <a:spLocks noChangeAspect="1" noChangeArrowheads="1" noTextEdit="1"/>
            </p:cNvSpPr>
            <p:nvPr/>
          </p:nvSpPr>
          <p:spPr bwMode="auto">
            <a:xfrm>
              <a:off x="4603" y="682"/>
              <a:ext cx="7200" cy="432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" name="Text Box 87"/>
            <p:cNvSpPr txBox="1">
              <a:spLocks noChangeArrowheads="1"/>
            </p:cNvSpPr>
            <p:nvPr/>
          </p:nvSpPr>
          <p:spPr bwMode="auto">
            <a:xfrm>
              <a:off x="7213" y="1301"/>
              <a:ext cx="2250" cy="39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Клуб « </a:t>
              </a:r>
              <a:r>
                <a:rPr kumimoji="0" lang="ru-RU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Учн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івське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  самоврядування»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6" name="Text Box 86"/>
            <p:cNvSpPr txBox="1">
              <a:spLocks noChangeArrowheads="1"/>
            </p:cNvSpPr>
            <p:nvPr/>
          </p:nvSpPr>
          <p:spPr bwMode="auto">
            <a:xfrm>
              <a:off x="5233" y="2021"/>
              <a:ext cx="180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Радник    президента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7" name="Text Box 85"/>
            <p:cNvSpPr txBox="1">
              <a:spLocks noChangeArrowheads="1"/>
            </p:cNvSpPr>
            <p:nvPr/>
          </p:nvSpPr>
          <p:spPr bwMode="auto">
            <a:xfrm>
              <a:off x="7584" y="1976"/>
              <a:ext cx="162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Шкільний   уряд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84"/>
            <p:cNvSpPr txBox="1">
              <a:spLocks noChangeArrowheads="1"/>
            </p:cNvSpPr>
            <p:nvPr/>
          </p:nvSpPr>
          <p:spPr bwMode="auto">
            <a:xfrm>
              <a:off x="9643" y="2021"/>
              <a:ext cx="1620" cy="27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Об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 Narrow" pitchFamily="34" charset="0"/>
                  <a:ea typeface="Times New Roman" pitchFamily="18" charset="0"/>
                </a:rPr>
                <a:t>’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єднання    « Віночок»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83"/>
            <p:cNvSpPr txBox="1">
              <a:spLocks noChangeArrowheads="1"/>
            </p:cNvSpPr>
            <p:nvPr/>
          </p:nvSpPr>
          <p:spPr bwMode="auto">
            <a:xfrm>
              <a:off x="5233" y="2831"/>
              <a:ext cx="126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Навчально-пізнавальний   центр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82"/>
            <p:cNvSpPr txBox="1">
              <a:spLocks noChangeArrowheads="1"/>
            </p:cNvSpPr>
            <p:nvPr/>
          </p:nvSpPr>
          <p:spPr bwMode="auto">
            <a:xfrm>
              <a:off x="7033" y="2831"/>
              <a:ext cx="126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Центр   творчого   розвитку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Text Box 81"/>
            <p:cNvSpPr txBox="1">
              <a:spLocks noChangeArrowheads="1"/>
            </p:cNvSpPr>
            <p:nvPr/>
          </p:nvSpPr>
          <p:spPr bwMode="auto">
            <a:xfrm>
              <a:off x="8653" y="2831"/>
              <a:ext cx="1260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Спортивно-оздоровчий  центр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2" name="Text Box 80"/>
            <p:cNvSpPr txBox="1">
              <a:spLocks noChangeArrowheads="1"/>
            </p:cNvSpPr>
            <p:nvPr/>
          </p:nvSpPr>
          <p:spPr bwMode="auto">
            <a:xfrm>
              <a:off x="10183" y="2831"/>
              <a:ext cx="1384" cy="4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Центр   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громадсько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   корисної   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діяльності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79"/>
            <p:cNvSpPr txBox="1">
              <a:spLocks noChangeArrowheads="1"/>
            </p:cNvSpPr>
            <p:nvPr/>
          </p:nvSpPr>
          <p:spPr bwMode="auto">
            <a:xfrm>
              <a:off x="5323" y="3551"/>
              <a:ext cx="45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Група   «Знання»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Text Box 78"/>
            <p:cNvSpPr txBox="1">
              <a:spLocks noChangeArrowheads="1"/>
            </p:cNvSpPr>
            <p:nvPr/>
          </p:nvSpPr>
          <p:spPr bwMode="auto">
            <a:xfrm>
              <a:off x="5953" y="3551"/>
              <a:ext cx="45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Старостат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предметних   гуртків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5" name="Text Box 77"/>
            <p:cNvSpPr txBox="1">
              <a:spLocks noChangeArrowheads="1"/>
            </p:cNvSpPr>
            <p:nvPr/>
          </p:nvSpPr>
          <p:spPr bwMode="auto">
            <a:xfrm>
              <a:off x="7033" y="3551"/>
              <a:ext cx="45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МІГ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«Дозвілля»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6" name="Text Box 76"/>
            <p:cNvSpPr txBox="1">
              <a:spLocks noChangeArrowheads="1"/>
            </p:cNvSpPr>
            <p:nvPr/>
          </p:nvSpPr>
          <p:spPr bwMode="auto">
            <a:xfrm>
              <a:off x="7697" y="3551"/>
              <a:ext cx="641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Гуртки  « Умілі  руки »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«Ми малюємо 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світ”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“Компютерна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 </a:t>
              </a: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грамота”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»</a:t>
              </a:r>
              <a:endParaRPr kumimoji="0" 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7" name="Text Box 75"/>
            <p:cNvSpPr txBox="1">
              <a:spLocks noChangeArrowheads="1"/>
            </p:cNvSpPr>
            <p:nvPr/>
          </p:nvSpPr>
          <p:spPr bwMode="auto">
            <a:xfrm>
              <a:off x="8653" y="3551"/>
              <a:ext cx="36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err="1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Санпост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8" name="Text Box 74"/>
            <p:cNvSpPr txBox="1">
              <a:spLocks noChangeArrowheads="1"/>
            </p:cNvSpPr>
            <p:nvPr/>
          </p:nvSpPr>
          <p:spPr bwMode="auto">
            <a:xfrm>
              <a:off x="9103" y="3551"/>
              <a:ext cx="36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Дружина  ЮДП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9" name="Text Box 73"/>
            <p:cNvSpPr txBox="1">
              <a:spLocks noChangeArrowheads="1"/>
            </p:cNvSpPr>
            <p:nvPr/>
          </p:nvSpPr>
          <p:spPr bwMode="auto">
            <a:xfrm>
              <a:off x="9553" y="3551"/>
              <a:ext cx="36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Загін  «ЮІР»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" name="Text Box 72"/>
            <p:cNvSpPr txBox="1">
              <a:spLocks noChangeArrowheads="1"/>
            </p:cNvSpPr>
            <p:nvPr/>
          </p:nvSpPr>
          <p:spPr bwMode="auto">
            <a:xfrm>
              <a:off x="10387" y="3607"/>
              <a:ext cx="36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Штаб   «Живи  книго!»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" name="Text Box 71"/>
            <p:cNvSpPr txBox="1">
              <a:spLocks noChangeArrowheads="1"/>
            </p:cNvSpPr>
            <p:nvPr/>
          </p:nvSpPr>
          <p:spPr bwMode="auto">
            <a:xfrm>
              <a:off x="11095" y="3495"/>
              <a:ext cx="360" cy="135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vert270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</a:rPr>
                <a:t>МІГ  </a:t>
              </a:r>
              <a:r>
                <a:rPr kumimoji="0" lang="uk-UA" sz="1200" b="0" i="0" u="none" strike="noStrike" cap="none" normalizeH="0" baseline="0" dirty="0" smtClean="0">
                  <a:ln>
                    <a:noFill/>
                  </a:ln>
                  <a:solidFill>
                    <a:schemeClr val="accent4">
                      <a:lumMod val="50000"/>
                    </a:schemeClr>
                  </a:solidFill>
                  <a:effectLst/>
                  <a:latin typeface="Arial" pitchFamily="34" charset="0"/>
                  <a:ea typeface="Times New Roman" pitchFamily="18" charset="0"/>
                </a:rPr>
                <a:t>«Милосердя»</a:t>
              </a:r>
              <a:endParaRPr kumimoji="0" lang="uk-UA" sz="18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" name="Line 70"/>
            <p:cNvSpPr>
              <a:spLocks noChangeShapeType="1"/>
            </p:cNvSpPr>
            <p:nvPr/>
          </p:nvSpPr>
          <p:spPr bwMode="auto">
            <a:xfrm>
              <a:off x="7033" y="2201"/>
              <a:ext cx="5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Line 69"/>
            <p:cNvSpPr>
              <a:spLocks noChangeShapeType="1"/>
            </p:cNvSpPr>
            <p:nvPr/>
          </p:nvSpPr>
          <p:spPr bwMode="auto">
            <a:xfrm>
              <a:off x="9193" y="2201"/>
              <a:ext cx="4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Line 68"/>
            <p:cNvSpPr>
              <a:spLocks noChangeShapeType="1"/>
            </p:cNvSpPr>
            <p:nvPr/>
          </p:nvSpPr>
          <p:spPr bwMode="auto">
            <a:xfrm flipH="1">
              <a:off x="5593" y="2291"/>
              <a:ext cx="198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Line 67"/>
            <p:cNvSpPr>
              <a:spLocks noChangeShapeType="1"/>
            </p:cNvSpPr>
            <p:nvPr/>
          </p:nvSpPr>
          <p:spPr bwMode="auto">
            <a:xfrm>
              <a:off x="9193" y="2291"/>
              <a:ext cx="162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Line 66"/>
            <p:cNvSpPr>
              <a:spLocks noChangeShapeType="1"/>
            </p:cNvSpPr>
            <p:nvPr/>
          </p:nvSpPr>
          <p:spPr bwMode="auto">
            <a:xfrm flipH="1">
              <a:off x="7393" y="2291"/>
              <a:ext cx="90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Line 65"/>
            <p:cNvSpPr>
              <a:spLocks noChangeShapeType="1"/>
            </p:cNvSpPr>
            <p:nvPr/>
          </p:nvSpPr>
          <p:spPr bwMode="auto">
            <a:xfrm>
              <a:off x="8653" y="2291"/>
              <a:ext cx="990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Line 64"/>
            <p:cNvSpPr>
              <a:spLocks noChangeShapeType="1"/>
            </p:cNvSpPr>
            <p:nvPr/>
          </p:nvSpPr>
          <p:spPr bwMode="auto">
            <a:xfrm flipH="1">
              <a:off x="8203" y="1695"/>
              <a:ext cx="59" cy="32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Line 63"/>
            <p:cNvSpPr>
              <a:spLocks noChangeShapeType="1"/>
            </p:cNvSpPr>
            <p:nvPr/>
          </p:nvSpPr>
          <p:spPr bwMode="auto">
            <a:xfrm>
              <a:off x="5593" y="328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62"/>
            <p:cNvSpPr>
              <a:spLocks noChangeShapeType="1"/>
            </p:cNvSpPr>
            <p:nvPr/>
          </p:nvSpPr>
          <p:spPr bwMode="auto">
            <a:xfrm>
              <a:off x="6223" y="328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61"/>
            <p:cNvSpPr>
              <a:spLocks noChangeShapeType="1"/>
            </p:cNvSpPr>
            <p:nvPr/>
          </p:nvSpPr>
          <p:spPr bwMode="auto">
            <a:xfrm>
              <a:off x="7213" y="328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Line 60"/>
            <p:cNvSpPr>
              <a:spLocks noChangeShapeType="1"/>
            </p:cNvSpPr>
            <p:nvPr/>
          </p:nvSpPr>
          <p:spPr bwMode="auto">
            <a:xfrm>
              <a:off x="7978" y="3270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Line 59"/>
            <p:cNvSpPr>
              <a:spLocks noChangeShapeType="1"/>
            </p:cNvSpPr>
            <p:nvPr/>
          </p:nvSpPr>
          <p:spPr bwMode="auto">
            <a:xfrm>
              <a:off x="8833" y="328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Line 58"/>
            <p:cNvSpPr>
              <a:spLocks noChangeShapeType="1"/>
            </p:cNvSpPr>
            <p:nvPr/>
          </p:nvSpPr>
          <p:spPr bwMode="auto">
            <a:xfrm>
              <a:off x="9283" y="328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57"/>
            <p:cNvSpPr>
              <a:spLocks noChangeShapeType="1"/>
            </p:cNvSpPr>
            <p:nvPr/>
          </p:nvSpPr>
          <p:spPr bwMode="auto">
            <a:xfrm>
              <a:off x="9733" y="328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Line 56"/>
            <p:cNvSpPr>
              <a:spLocks noChangeShapeType="1"/>
            </p:cNvSpPr>
            <p:nvPr/>
          </p:nvSpPr>
          <p:spPr bwMode="auto">
            <a:xfrm>
              <a:off x="10543" y="3281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Line 55"/>
            <p:cNvSpPr>
              <a:spLocks noChangeShapeType="1"/>
            </p:cNvSpPr>
            <p:nvPr/>
          </p:nvSpPr>
          <p:spPr bwMode="auto">
            <a:xfrm>
              <a:off x="11272" y="3270"/>
              <a:ext cx="0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000100" y="214290"/>
            <a:ext cx="778674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</a:t>
            </a:r>
          </a:p>
          <a:p>
            <a:pPr algn="ctr"/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учнівського</a:t>
            </a:r>
            <a:r>
              <a:rPr lang="ru-RU" sz="3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самоврядування</a:t>
            </a:r>
            <a:endParaRPr lang="ru-RU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1" name="Picture 9" descr="a396fd57a55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85728"/>
            <a:ext cx="1214414" cy="1103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571480"/>
            <a:ext cx="3696154" cy="559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728" y="1214422"/>
            <a:ext cx="2143140" cy="342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572000" y="714356"/>
            <a:ext cx="4103847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Президент </a:t>
            </a:r>
            <a:r>
              <a:rPr lang="ru-RU" sz="2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шкільного</a:t>
            </a:r>
            <a:r>
              <a:rPr lang="ru-RU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уряду</a:t>
            </a:r>
            <a:endParaRPr lang="ru-RU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Вертикальный свиток 8"/>
          <p:cNvSpPr/>
          <p:nvPr/>
        </p:nvSpPr>
        <p:spPr>
          <a:xfrm>
            <a:off x="4857752" y="1857364"/>
            <a:ext cx="2928958" cy="4143404"/>
          </a:xfrm>
          <a:prstGeom prst="vertic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dirty="0" err="1" smtClean="0">
                <a:solidFill>
                  <a:srgbClr val="0070C0"/>
                </a:solidFill>
              </a:rPr>
              <a:t>Панасюк</a:t>
            </a:r>
            <a:r>
              <a:rPr lang="uk-UA" sz="2800" dirty="0" smtClean="0">
                <a:solidFill>
                  <a:srgbClr val="0070C0"/>
                </a:solidFill>
              </a:rPr>
              <a:t> Людмила Василівна</a:t>
            </a:r>
          </a:p>
          <a:p>
            <a:pPr algn="ctr"/>
            <a:endParaRPr lang="uk-UA" sz="2800" dirty="0" smtClean="0">
              <a:solidFill>
                <a:srgbClr val="0070C0"/>
              </a:solidFill>
            </a:endParaRPr>
          </a:p>
          <a:p>
            <a:pPr algn="ctr"/>
            <a:r>
              <a:rPr lang="uk-UA" sz="2000" dirty="0" smtClean="0">
                <a:solidFill>
                  <a:srgbClr val="0070C0"/>
                </a:solidFill>
              </a:rPr>
              <a:t>Учениця </a:t>
            </a:r>
          </a:p>
          <a:p>
            <a:pPr algn="ctr"/>
            <a:r>
              <a:rPr lang="uk-UA" sz="2000" dirty="0" smtClean="0">
                <a:solidFill>
                  <a:srgbClr val="0070C0"/>
                </a:solidFill>
              </a:rPr>
              <a:t>9 класу</a:t>
            </a:r>
          </a:p>
          <a:p>
            <a:pPr algn="ctr"/>
            <a:r>
              <a:rPr lang="uk-UA" sz="2000" dirty="0" err="1" smtClean="0">
                <a:solidFill>
                  <a:srgbClr val="0070C0"/>
                </a:solidFill>
              </a:rPr>
              <a:t>Горицького</a:t>
            </a:r>
            <a:r>
              <a:rPr lang="uk-UA" sz="2000" dirty="0" smtClean="0">
                <a:solidFill>
                  <a:srgbClr val="0070C0"/>
                </a:solidFill>
              </a:rPr>
              <a:t> НВК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" name="Picture 9" descr="a396fd57a55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643834" y="5143512"/>
            <a:ext cx="1214414" cy="1103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4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3571876"/>
            <a:ext cx="2434279" cy="2814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Волна 6"/>
          <p:cNvSpPr/>
          <p:nvPr/>
        </p:nvSpPr>
        <p:spPr>
          <a:xfrm rot="20122624">
            <a:off x="582521" y="1246847"/>
            <a:ext cx="2571768" cy="1643074"/>
          </a:xfrm>
          <a:prstGeom prst="wav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i="1" dirty="0" smtClean="0">
                <a:latin typeface="Times New Roman" pitchFamily="18" charset="0"/>
                <a:cs typeface="Times New Roman" pitchFamily="18" charset="0"/>
              </a:rPr>
              <a:t>Наше гасло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28992" y="1071546"/>
            <a:ext cx="5075859" cy="34163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«Наше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майбутнє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наших руках»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Picture 9" descr="a396fd57a55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428604"/>
            <a:ext cx="1214414" cy="1103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0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57224" y="1214422"/>
            <a:ext cx="4478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НАША </a:t>
            </a:r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МЕТА: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00034" y="2143116"/>
            <a:ext cx="5000660" cy="31432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Формування і розвиток соціально активної, </a:t>
            </a:r>
            <a:r>
              <a:rPr lang="uk-UA" dirty="0" err="1" smtClean="0"/>
              <a:t>гуманістично</a:t>
            </a:r>
            <a:r>
              <a:rPr lang="uk-UA" dirty="0" smtClean="0"/>
              <a:t> спрямованої особистості з глибокою усвідомленою  громадською позицією, почуттям національної свідомості.</a:t>
            </a:r>
            <a:endParaRPr lang="ru-RU" dirty="0"/>
          </a:p>
        </p:txBody>
      </p:sp>
      <p:pic>
        <p:nvPicPr>
          <p:cNvPr id="6" name="Picture 9" descr="a396fd57a559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214290"/>
            <a:ext cx="1214414" cy="1103319"/>
          </a:xfrm>
          <a:prstGeom prst="rect">
            <a:avLst/>
          </a:prstGeom>
          <a:noFill/>
        </p:spPr>
      </p:pic>
      <p:pic>
        <p:nvPicPr>
          <p:cNvPr id="8" name="Рисунок 7" descr="Изображение 09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86446" y="642918"/>
            <a:ext cx="2857520" cy="5500726"/>
          </a:xfrm>
          <a:prstGeom prst="rect">
            <a:avLst/>
          </a:prstGeom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7356" y="4591962"/>
            <a:ext cx="2357454" cy="1791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43702" y="4429132"/>
            <a:ext cx="1888927" cy="185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285728"/>
            <a:ext cx="735811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Наші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5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завдання</a:t>
            </a:r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: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472" y="1785926"/>
            <a:ext cx="5715040" cy="369331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400" dirty="0" smtClean="0">
                <a:solidFill>
                  <a:srgbClr val="7030A0"/>
                </a:solidFill>
              </a:rPr>
              <a:t>Залучення  учнів до шкільного самоврядування;</a:t>
            </a:r>
          </a:p>
          <a:p>
            <a:endParaRPr lang="uk-UA" sz="2400" dirty="0" smtClean="0">
              <a:solidFill>
                <a:srgbClr val="7030A0"/>
              </a:solidFill>
            </a:endParaRPr>
          </a:p>
          <a:p>
            <a:r>
              <a:rPr lang="uk-UA" sz="2400" dirty="0" smtClean="0">
                <a:solidFill>
                  <a:srgbClr val="7030A0"/>
                </a:solidFill>
              </a:rPr>
              <a:t>Формування навичок самоврядування, соціальної активності у процесі громадської діяльності;</a:t>
            </a:r>
          </a:p>
          <a:p>
            <a:endParaRPr lang="uk-UA" sz="2400" dirty="0" smtClean="0">
              <a:solidFill>
                <a:srgbClr val="7030A0"/>
              </a:solidFill>
            </a:endParaRPr>
          </a:p>
          <a:p>
            <a:r>
              <a:rPr lang="uk-UA" sz="2400" dirty="0" err="1" smtClean="0">
                <a:solidFill>
                  <a:srgbClr val="7030A0"/>
                </a:solidFill>
              </a:rPr>
              <a:t>Спияння</a:t>
            </a:r>
            <a:r>
              <a:rPr lang="uk-UA" sz="2400" dirty="0" smtClean="0">
                <a:solidFill>
                  <a:srgbClr val="7030A0"/>
                </a:solidFill>
              </a:rPr>
              <a:t> духовному  збагаченню та культурному розвитку учнів.</a:t>
            </a:r>
          </a:p>
          <a:p>
            <a:endParaRPr lang="ru-RU" dirty="0"/>
          </a:p>
        </p:txBody>
      </p:sp>
      <p:pic>
        <p:nvPicPr>
          <p:cNvPr id="10" name="Picture 9" descr="a396fd57a559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85558" y="1857364"/>
            <a:ext cx="1572624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840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571480"/>
            <a:ext cx="476406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</a:t>
            </a:r>
          </a:p>
          <a:p>
            <a:pPr algn="ctr"/>
            <a:r>
              <a:rPr lang="ru-RU" sz="3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навчально-пізнавального</a:t>
            </a:r>
            <a:endParaRPr lang="ru-RU" sz="32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центру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Рисунок 4" descr="Изображение 10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00034" y="3875462"/>
            <a:ext cx="2643206" cy="1982405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000100" y="2285992"/>
            <a:ext cx="1928826" cy="11430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Перевірка стану підручників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786182" y="2428868"/>
            <a:ext cx="2000264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Допомога в проведенні тижня правових знань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429388" y="2143116"/>
            <a:ext cx="1571636" cy="12144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Контроль відвідування</a:t>
            </a:r>
            <a:endParaRPr lang="ru-RU" dirty="0"/>
          </a:p>
        </p:txBody>
      </p:sp>
      <p:pic>
        <p:nvPicPr>
          <p:cNvPr id="9" name="Рисунок 8" descr="Изображение 1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7620" y="4214818"/>
            <a:ext cx="2357454" cy="1768091"/>
          </a:xfrm>
          <a:prstGeom prst="rect">
            <a:avLst/>
          </a:prstGeom>
        </p:spPr>
      </p:pic>
      <p:pic>
        <p:nvPicPr>
          <p:cNvPr id="10" name="Picture 9" descr="a396fd57a559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00958" y="214290"/>
            <a:ext cx="1214414" cy="1103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00"/>
                            </p:stCondLst>
                            <p:childTnLst>
                              <p:par>
                                <p:cTn id="4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500042"/>
            <a:ext cx="499091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спортивно-оздоровчого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центру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абличка 5"/>
          <p:cNvSpPr/>
          <p:nvPr/>
        </p:nvSpPr>
        <p:spPr>
          <a:xfrm>
            <a:off x="857224" y="2357430"/>
            <a:ext cx="2428892" cy="1214446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smtClean="0"/>
              <a:t>Участь у святі </a:t>
            </a:r>
            <a:r>
              <a:rPr lang="uk-UA" sz="2000" dirty="0" err="1" smtClean="0"/>
              <a:t>“Козацькі</a:t>
            </a:r>
            <a:r>
              <a:rPr lang="uk-UA" sz="2000" dirty="0" smtClean="0"/>
              <a:t> </a:t>
            </a:r>
            <a:r>
              <a:rPr lang="uk-UA" sz="2000" dirty="0" err="1" smtClean="0"/>
              <a:t>забави”</a:t>
            </a:r>
            <a:endParaRPr lang="ru-RU" sz="2000" dirty="0"/>
          </a:p>
        </p:txBody>
      </p:sp>
      <p:pic>
        <p:nvPicPr>
          <p:cNvPr id="7" name="Рисунок 6" descr="Изображение 113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42910" y="4214818"/>
            <a:ext cx="2452673" cy="1839505"/>
          </a:xfrm>
          <a:prstGeom prst="rect">
            <a:avLst/>
          </a:prstGeom>
        </p:spPr>
      </p:pic>
      <p:pic>
        <p:nvPicPr>
          <p:cNvPr id="8" name="Рисунок 7" descr="Изображение 1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4357694"/>
            <a:ext cx="2143108" cy="1607331"/>
          </a:xfrm>
          <a:prstGeom prst="rect">
            <a:avLst/>
          </a:prstGeom>
        </p:spPr>
      </p:pic>
      <p:pic>
        <p:nvPicPr>
          <p:cNvPr id="9" name="Рисунок 8" descr="Изображение 12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072198" y="4357694"/>
            <a:ext cx="2285984" cy="1714488"/>
          </a:xfrm>
          <a:prstGeom prst="rect">
            <a:avLst/>
          </a:prstGeom>
        </p:spPr>
      </p:pic>
      <p:sp>
        <p:nvSpPr>
          <p:cNvPr id="10" name="Табличка 9"/>
          <p:cNvSpPr/>
          <p:nvPr/>
        </p:nvSpPr>
        <p:spPr>
          <a:xfrm>
            <a:off x="3714744" y="2571744"/>
            <a:ext cx="2357454" cy="1357322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Організація олімпійського тижня</a:t>
            </a:r>
            <a:endParaRPr lang="ru-RU" dirty="0"/>
          </a:p>
        </p:txBody>
      </p:sp>
      <p:sp>
        <p:nvSpPr>
          <p:cNvPr id="11" name="Табличка 10"/>
          <p:cNvSpPr/>
          <p:nvPr/>
        </p:nvSpPr>
        <p:spPr>
          <a:xfrm>
            <a:off x="6572264" y="2428868"/>
            <a:ext cx="2071702" cy="1500198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Організація  першості школи по настільному тенісу</a:t>
            </a:r>
            <a:endParaRPr lang="ru-RU" dirty="0"/>
          </a:p>
        </p:txBody>
      </p:sp>
      <p:pic>
        <p:nvPicPr>
          <p:cNvPr id="12" name="Picture 9" descr="a396fd57a559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29520" y="642918"/>
            <a:ext cx="1214414" cy="1103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accel="500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000"/>
                            </p:stCondLst>
                            <p:childTnLst>
                              <p:par>
                                <p:cTn id="3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4000"/>
                            </p:stCondLst>
                            <p:childTnLst>
                              <p:par>
                                <p:cTn id="5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571480"/>
            <a:ext cx="586570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Робота центру</a:t>
            </a:r>
          </a:p>
          <a:p>
            <a:pPr algn="ctr"/>
            <a:r>
              <a:rPr lang="uk-UA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громадсько-корисної</a:t>
            </a:r>
          </a:p>
          <a:p>
            <a:pPr algn="ctr"/>
            <a:r>
              <a:rPr lang="uk-UA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діяльності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29454" y="4071942"/>
            <a:ext cx="1857388" cy="2400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Блок-схема: память с посл. доступом 3"/>
          <p:cNvSpPr/>
          <p:nvPr/>
        </p:nvSpPr>
        <p:spPr>
          <a:xfrm>
            <a:off x="4071934" y="4500570"/>
            <a:ext cx="2500330" cy="171451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Догляд за пам</a:t>
            </a:r>
            <a:r>
              <a:rPr lang="uk-UA" dirty="0" smtClean="0">
                <a:latin typeface="Times New Roman"/>
                <a:cs typeface="Times New Roman"/>
              </a:rPr>
              <a:t>'</a:t>
            </a:r>
            <a:r>
              <a:rPr lang="uk-UA" dirty="0" smtClean="0"/>
              <a:t>ятником загиблим односельчанам</a:t>
            </a:r>
            <a:endParaRPr lang="ru-RU" dirty="0"/>
          </a:p>
        </p:txBody>
      </p:sp>
      <p:sp>
        <p:nvSpPr>
          <p:cNvPr id="5" name="Выноска со стрелкой вправо 4"/>
          <p:cNvSpPr/>
          <p:nvPr/>
        </p:nvSpPr>
        <p:spPr>
          <a:xfrm>
            <a:off x="571472" y="2571744"/>
            <a:ext cx="3071834" cy="1143008"/>
          </a:xfrm>
          <a:prstGeom prst="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Проведення конкурсу </a:t>
            </a:r>
          </a:p>
          <a:p>
            <a:pPr algn="ctr"/>
            <a:r>
              <a:rPr lang="uk-UA" dirty="0" err="1" smtClean="0"/>
              <a:t>”Клас</a:t>
            </a:r>
            <a:r>
              <a:rPr lang="uk-UA" dirty="0" smtClean="0"/>
              <a:t> – </a:t>
            </a:r>
            <a:r>
              <a:rPr lang="uk-UA" dirty="0" err="1" smtClean="0"/>
              <a:t>оазис”</a:t>
            </a:r>
            <a:endParaRPr lang="ru-RU" dirty="0"/>
          </a:p>
        </p:txBody>
      </p:sp>
      <p:pic>
        <p:nvPicPr>
          <p:cNvPr id="6" name="Рисунок 5" descr="Изображение 11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714744" y="2571744"/>
            <a:ext cx="2285984" cy="1714488"/>
          </a:xfrm>
          <a:prstGeom prst="rect">
            <a:avLst/>
          </a:prstGeom>
        </p:spPr>
      </p:pic>
      <p:pic>
        <p:nvPicPr>
          <p:cNvPr id="7" name="Рисунок 6" descr="Изображение 11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357950" y="1785926"/>
            <a:ext cx="2286015" cy="1714512"/>
          </a:xfrm>
          <a:prstGeom prst="rect">
            <a:avLst/>
          </a:prstGeom>
        </p:spPr>
      </p:pic>
      <p:pic>
        <p:nvPicPr>
          <p:cNvPr id="8" name="Рисунок 7" descr="Изображение 113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071538" y="4071942"/>
            <a:ext cx="2381233" cy="1785925"/>
          </a:xfrm>
          <a:prstGeom prst="rect">
            <a:avLst/>
          </a:prstGeom>
        </p:spPr>
      </p:pic>
      <p:pic>
        <p:nvPicPr>
          <p:cNvPr id="9" name="Picture 9" descr="a396fd57a559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4282" y="214290"/>
            <a:ext cx="1214414" cy="11033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 advTm="4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4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180</TotalTime>
  <Words>204</Words>
  <Application>Microsoft Office PowerPoint</Application>
  <PresentationFormat>Экран (4:3)</PresentationFormat>
  <Paragraphs>66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21</cp:revision>
  <dcterms:modified xsi:type="dcterms:W3CDTF">2014-01-06T19:57:45Z</dcterms:modified>
</cp:coreProperties>
</file>