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59" r:id="rId6"/>
    <p:sldId id="267" r:id="rId7"/>
    <p:sldId id="266" r:id="rId8"/>
    <p:sldId id="268" r:id="rId9"/>
    <p:sldId id="260" r:id="rId10"/>
    <p:sldId id="261" r:id="rId11"/>
    <p:sldId id="269" r:id="rId12"/>
    <p:sldId id="271" r:id="rId13"/>
    <p:sldId id="263" r:id="rId14"/>
    <p:sldId id="270" r:id="rId15"/>
    <p:sldId id="264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120" autoAdjust="0"/>
  </p:normalViewPr>
  <p:slideViewPr>
    <p:cSldViewPr>
      <p:cViewPr varScale="1">
        <p:scale>
          <a:sx n="112" d="100"/>
          <a:sy n="112" d="100"/>
        </p:scale>
        <p:origin x="-158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7012A-D18D-4010-8255-EC810C7EE113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FC724-BEB5-47E8-856E-470CD113F8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7012A-D18D-4010-8255-EC810C7EE113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FC724-BEB5-47E8-856E-470CD113F8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7012A-D18D-4010-8255-EC810C7EE113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FC724-BEB5-47E8-856E-470CD113F8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7012A-D18D-4010-8255-EC810C7EE113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FC724-BEB5-47E8-856E-470CD113F8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7012A-D18D-4010-8255-EC810C7EE113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FC724-BEB5-47E8-856E-470CD113F8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7012A-D18D-4010-8255-EC810C7EE113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FC724-BEB5-47E8-856E-470CD113F8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7012A-D18D-4010-8255-EC810C7EE113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FC724-BEB5-47E8-856E-470CD113F8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7012A-D18D-4010-8255-EC810C7EE113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FC724-BEB5-47E8-856E-470CD113F8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7012A-D18D-4010-8255-EC810C7EE113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FC724-BEB5-47E8-856E-470CD113F8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7012A-D18D-4010-8255-EC810C7EE113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FC724-BEB5-47E8-856E-470CD113F8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7012A-D18D-4010-8255-EC810C7EE113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FC724-BEB5-47E8-856E-470CD113F8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7012A-D18D-4010-8255-EC810C7EE113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FC724-BEB5-47E8-856E-470CD113F8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2000"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Relationship Id="rId9" Type="http://schemas.openxmlformats.org/officeDocument/2006/relationships/image" Target="../media/image5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 t="1385"/>
          <a:stretch>
            <a:fillRect/>
          </a:stretch>
        </p:blipFill>
        <p:spPr bwMode="auto">
          <a:xfrm>
            <a:off x="357158" y="1714488"/>
            <a:ext cx="8394727" cy="4600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 descr="7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1538" y="0"/>
            <a:ext cx="6643766" cy="150019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857364"/>
            <a:ext cx="7772400" cy="2643205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uk-UA" b="1" dirty="0" err="1" smtClean="0">
                <a:ln/>
                <a:solidFill>
                  <a:srgbClr val="FF0000"/>
                </a:solidFill>
              </a:rPr>
              <a:t>Горицький</a:t>
            </a:r>
            <a:r>
              <a:rPr lang="uk-UA" b="1" dirty="0" smtClean="0">
                <a:ln/>
                <a:solidFill>
                  <a:srgbClr val="FF0000"/>
                </a:solidFill>
              </a:rPr>
              <a:t> навчально-виховний комплекс.</a:t>
            </a:r>
            <a:r>
              <a:rPr lang="uk-UA" b="1" dirty="0" smtClean="0">
                <a:ln/>
                <a:solidFill>
                  <a:schemeClr val="accent3"/>
                </a:solidFill>
              </a:rPr>
              <a:t/>
            </a:r>
            <a:br>
              <a:rPr lang="uk-UA" b="1" dirty="0" smtClean="0">
                <a:ln/>
                <a:solidFill>
                  <a:schemeClr val="accent3"/>
                </a:solidFill>
              </a:rPr>
            </a:br>
            <a:r>
              <a:rPr lang="uk-UA" sz="3100" b="1" dirty="0" smtClean="0">
                <a:ln/>
                <a:solidFill>
                  <a:srgbClr val="7030A0"/>
                </a:solidFill>
              </a:rPr>
              <a:t>Хмельницька область</a:t>
            </a:r>
            <a:br>
              <a:rPr lang="uk-UA" sz="3100" b="1" dirty="0" smtClean="0">
                <a:ln/>
                <a:solidFill>
                  <a:srgbClr val="7030A0"/>
                </a:solidFill>
              </a:rPr>
            </a:br>
            <a:r>
              <a:rPr lang="uk-UA" sz="3100" b="1" dirty="0" err="1" smtClean="0">
                <a:ln/>
                <a:solidFill>
                  <a:srgbClr val="7030A0"/>
                </a:solidFill>
              </a:rPr>
              <a:t>Славутський</a:t>
            </a:r>
            <a:r>
              <a:rPr lang="uk-UA" sz="3100" b="1" dirty="0" smtClean="0">
                <a:ln/>
                <a:solidFill>
                  <a:srgbClr val="7030A0"/>
                </a:solidFill>
              </a:rPr>
              <a:t> район</a:t>
            </a:r>
            <a:r>
              <a:rPr lang="uk-UA" b="1" dirty="0" smtClean="0">
                <a:ln/>
                <a:solidFill>
                  <a:schemeClr val="accent3"/>
                </a:solidFill>
              </a:rPr>
              <a:t/>
            </a:r>
            <a:br>
              <a:rPr lang="uk-UA" b="1" dirty="0" smtClean="0">
                <a:ln/>
                <a:solidFill>
                  <a:schemeClr val="accent3"/>
                </a:solidFill>
              </a:rPr>
            </a:br>
            <a:endParaRPr lang="ru-RU" b="1" dirty="0">
              <a:ln/>
              <a:solidFill>
                <a:schemeClr val="accent3"/>
              </a:solidFill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29520" y="5500702"/>
            <a:ext cx="1525237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2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105466">
            <a:off x="4441295" y="3492712"/>
            <a:ext cx="43815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57200" y="277813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Аспекти формування традицій у системі виховання</a:t>
            </a:r>
            <a:endParaRPr kumimoji="0" lang="ru-RU" sz="4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Допомога дітям у навчанні з боку школи та сім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’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ї.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Організація спільної трудової діяльності.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Спільний відпочинок.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Розвиток учнівського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самоврядування у класі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та школі.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Click="0" advTm="2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email"/>
          <a:srcRect b="1835"/>
          <a:stretch>
            <a:fillRect/>
          </a:stretch>
        </p:blipFill>
        <p:spPr bwMode="auto">
          <a:xfrm>
            <a:off x="0" y="0"/>
            <a:ext cx="200023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Выноска с четырьмя стрелками 4"/>
          <p:cNvSpPr/>
          <p:nvPr/>
        </p:nvSpPr>
        <p:spPr>
          <a:xfrm>
            <a:off x="4357686" y="2928934"/>
            <a:ext cx="2143140" cy="1571636"/>
          </a:xfrm>
          <a:prstGeom prst="quadArrowCallo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Шкільний уряд</a:t>
            </a:r>
            <a:endParaRPr lang="ru-RU" sz="1600" dirty="0"/>
          </a:p>
        </p:txBody>
      </p:sp>
      <p:sp>
        <p:nvSpPr>
          <p:cNvPr id="6" name="Круглая лента лицом вверх 5"/>
          <p:cNvSpPr/>
          <p:nvPr/>
        </p:nvSpPr>
        <p:spPr>
          <a:xfrm>
            <a:off x="3857620" y="2214554"/>
            <a:ext cx="3214710" cy="857256"/>
          </a:xfrm>
          <a:prstGeom prst="ellipseRibbon2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Учнівське самоврядування</a:t>
            </a:r>
            <a:endParaRPr lang="ru-RU" sz="1400" dirty="0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643174" y="357166"/>
            <a:ext cx="5351555" cy="1595423"/>
          </a:xfrm>
          <a:prstGeom prst="rect">
            <a:avLst/>
          </a:prstGeom>
          <a:solidFill>
            <a:srgbClr val="CCFF66"/>
          </a:solidFill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Arial" pitchFamily="34" charset="0"/>
              </a:rPr>
              <a:t>Учнівське самоврядування є організацією, що складається з людей, створена людьми і для людей ,а учні Є людьми</a:t>
            </a:r>
            <a:r>
              <a:rPr kumimoji="0" lang="uk-UA" sz="2400" b="1" i="1" u="sng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Arial" pitchFamily="34" charset="0"/>
              </a:rPr>
              <a:t>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Круглая лента лицом вниз 10"/>
          <p:cNvSpPr/>
          <p:nvPr/>
        </p:nvSpPr>
        <p:spPr>
          <a:xfrm>
            <a:off x="6357950" y="3214686"/>
            <a:ext cx="2071702" cy="1214446"/>
          </a:xfrm>
          <a:prstGeom prst="ellipseRibb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err="1" smtClean="0">
                <a:solidFill>
                  <a:schemeClr val="bg2">
                    <a:lumMod val="75000"/>
                  </a:schemeClr>
                </a:solidFill>
              </a:rPr>
              <a:t>Обєднання</a:t>
            </a:r>
            <a:r>
              <a:rPr lang="uk-UA" sz="14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uk-UA" sz="1400" dirty="0" err="1" smtClean="0">
                <a:solidFill>
                  <a:schemeClr val="bg2">
                    <a:lumMod val="75000"/>
                  </a:schemeClr>
                </a:solidFill>
              </a:rPr>
              <a:t>“Віночок”</a:t>
            </a:r>
            <a:endParaRPr lang="ru-RU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2" name="Круглая лента лицом вниз 11"/>
          <p:cNvSpPr/>
          <p:nvPr/>
        </p:nvSpPr>
        <p:spPr>
          <a:xfrm>
            <a:off x="2214546" y="3214686"/>
            <a:ext cx="2357454" cy="1285884"/>
          </a:xfrm>
          <a:prstGeom prst="ellipseRibb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chemeClr val="bg2">
                    <a:lumMod val="75000"/>
                  </a:schemeClr>
                </a:solidFill>
              </a:rPr>
              <a:t>Президент</a:t>
            </a:r>
            <a:r>
              <a:rPr lang="uk-UA" sz="1600" dirty="0" smtClean="0"/>
              <a:t> </a:t>
            </a:r>
            <a:endParaRPr lang="ru-RU" sz="1600" dirty="0"/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3071802" y="4572008"/>
            <a:ext cx="4857784" cy="1928826"/>
          </a:xfrm>
          <a:prstGeom prst="horizontalScroll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Центри учнівського самоврядування</a:t>
            </a:r>
          </a:p>
          <a:p>
            <a:pPr algn="ctr"/>
            <a:r>
              <a:rPr lang="uk-UA" sz="1200" dirty="0" smtClean="0"/>
              <a:t>(Навчально-пізнавальний, Творчого розвитку, Спортивно-оздоровчий, Громадсько-корисної праці.)</a:t>
            </a:r>
            <a:endParaRPr lang="ru-RU" sz="1200" dirty="0"/>
          </a:p>
        </p:txBody>
      </p:sp>
    </p:spTree>
  </p:cSld>
  <p:clrMapOvr>
    <a:masterClrMapping/>
  </p:clrMapOvr>
  <p:transition spd="slow" advClick="0" advTm="2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91058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Наші</a:t>
            </a:r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свята </a:t>
            </a:r>
          </a:p>
        </p:txBody>
      </p:sp>
      <p:pic>
        <p:nvPicPr>
          <p:cNvPr id="3" name="Рисунок 2" descr="Изображение 00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5720" y="928670"/>
            <a:ext cx="3500430" cy="2625323"/>
          </a:xfrm>
          <a:prstGeom prst="rect">
            <a:avLst/>
          </a:prstGeom>
        </p:spPr>
      </p:pic>
      <p:pic>
        <p:nvPicPr>
          <p:cNvPr id="4" name="Рисунок 3" descr="Изображение 01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428992" y="1571612"/>
            <a:ext cx="3429024" cy="2571768"/>
          </a:xfrm>
          <a:prstGeom prst="rect">
            <a:avLst/>
          </a:prstGeom>
        </p:spPr>
      </p:pic>
      <p:pic>
        <p:nvPicPr>
          <p:cNvPr id="5" name="Рисунок 4" descr="Изображение 02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786446" y="3286124"/>
            <a:ext cx="3047989" cy="228599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1777628">
            <a:off x="257008" y="4213124"/>
            <a:ext cx="72090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Свято </a:t>
            </a:r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першого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вересня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57224" y="4500570"/>
            <a:ext cx="17335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500958" y="500042"/>
            <a:ext cx="1364183" cy="1319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2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891058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Кращі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заходи </a:t>
            </a:r>
          </a:p>
          <a:p>
            <a:pPr algn="ctr"/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учнівського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самоврядування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101" name="Picture 5" descr="C:\Documents and Settings\User\Рабочий стол\шкільні фотографії\DSC0128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643050"/>
            <a:ext cx="2190765" cy="1643074"/>
          </a:xfrm>
          <a:prstGeom prst="rect">
            <a:avLst/>
          </a:prstGeom>
          <a:noFill/>
        </p:spPr>
      </p:pic>
      <p:pic>
        <p:nvPicPr>
          <p:cNvPr id="4102" name="Picture 6" descr="C:\Documents and Settings\User\Рабочий стол\шкільні фотографії\DSC0128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3214686"/>
            <a:ext cx="2326517" cy="1912430"/>
          </a:xfrm>
          <a:prstGeom prst="rect">
            <a:avLst/>
          </a:prstGeom>
          <a:noFill/>
        </p:spPr>
      </p:pic>
      <p:pic>
        <p:nvPicPr>
          <p:cNvPr id="11" name="Picture 7" descr="C:\Documents and Settings\User\Рабочий стол\шкільні фотографії\DSC0129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28794" y="5143512"/>
            <a:ext cx="2214578" cy="1660934"/>
          </a:xfrm>
          <a:prstGeom prst="rect">
            <a:avLst/>
          </a:prstGeom>
          <a:noFill/>
        </p:spPr>
      </p:pic>
      <p:pic>
        <p:nvPicPr>
          <p:cNvPr id="4104" name="Picture 8" descr="C:\Documents and Settings\User\Рабочий стол\шкільні фотографії\Изображение 11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000496" y="1643050"/>
            <a:ext cx="2269006" cy="1643074"/>
          </a:xfrm>
          <a:prstGeom prst="rect">
            <a:avLst/>
          </a:prstGeom>
          <a:noFill/>
        </p:spPr>
      </p:pic>
      <p:pic>
        <p:nvPicPr>
          <p:cNvPr id="13" name="Рисунок 12" descr="Изображение 136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857752" y="3214686"/>
            <a:ext cx="2190765" cy="1643074"/>
          </a:xfrm>
          <a:prstGeom prst="rect">
            <a:avLst/>
          </a:prstGeom>
        </p:spPr>
      </p:pic>
      <p:pic>
        <p:nvPicPr>
          <p:cNvPr id="14" name="Рисунок 13" descr="Изображение 114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000760" y="4857760"/>
            <a:ext cx="2214578" cy="166093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143240" y="1785926"/>
            <a:ext cx="513410" cy="3051028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uk-UA" b="1" dirty="0" smtClean="0">
                <a:solidFill>
                  <a:srgbClr val="FFFF00"/>
                </a:solidFill>
              </a:rPr>
              <a:t>Бал осені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72396" y="1928802"/>
            <a:ext cx="3571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err="1" smtClean="0">
                <a:solidFill>
                  <a:srgbClr val="92D050"/>
                </a:solidFill>
              </a:rPr>
              <a:t>Козацьк</a:t>
            </a:r>
            <a:r>
              <a:rPr lang="uk-UA" sz="2000" b="1" dirty="0" smtClean="0">
                <a:solidFill>
                  <a:srgbClr val="92D050"/>
                </a:solidFill>
              </a:rPr>
              <a:t> і </a:t>
            </a:r>
            <a:endParaRPr lang="ru-RU" sz="2000" b="1" dirty="0">
              <a:solidFill>
                <a:srgbClr val="92D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01090" y="4000504"/>
            <a:ext cx="549894" cy="2283702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uk-UA" sz="2000" b="1" dirty="0" smtClean="0">
                <a:solidFill>
                  <a:srgbClr val="92D050"/>
                </a:solidFill>
              </a:rPr>
              <a:t>забави</a:t>
            </a:r>
            <a:endParaRPr lang="ru-RU" sz="2000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 spd="slow" advClick="0" advTm="2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400"/>
                            </p:stCondLst>
                            <p:childTnLst>
                              <p:par>
                                <p:cTn id="5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400"/>
                            </p:stCondLst>
                            <p:childTnLst>
                              <p:par>
                                <p:cTn id="5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400"/>
                            </p:stCondLst>
                            <p:childTnLst>
                              <p:par>
                                <p:cTn id="6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400"/>
                            </p:stCondLst>
                            <p:childTnLst>
                              <p:par>
                                <p:cTn id="7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02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643174" y="4786322"/>
            <a:ext cx="2309797" cy="1732348"/>
          </a:xfrm>
          <a:prstGeom prst="rect">
            <a:avLst/>
          </a:prstGeom>
        </p:spPr>
      </p:pic>
      <p:pic>
        <p:nvPicPr>
          <p:cNvPr id="7" name="Рисунок 6" descr="DSC0126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142976" y="3000372"/>
            <a:ext cx="2190765" cy="164307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891058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Кращі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заходи </a:t>
            </a:r>
          </a:p>
          <a:p>
            <a:pPr algn="ctr"/>
            <a:r>
              <a:rPr lang="ru-RU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учнівського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самоврядування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Рисунок 10" descr="Изображение 03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14282" y="4786322"/>
            <a:ext cx="2357454" cy="1768091"/>
          </a:xfrm>
          <a:prstGeom prst="rect">
            <a:avLst/>
          </a:prstGeom>
        </p:spPr>
      </p:pic>
      <p:pic>
        <p:nvPicPr>
          <p:cNvPr id="12" name="Рисунок 11" descr="Изображение 17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072066" y="3214686"/>
            <a:ext cx="3333740" cy="2500305"/>
          </a:xfrm>
          <a:prstGeom prst="rect">
            <a:avLst/>
          </a:prstGeom>
        </p:spPr>
      </p:pic>
      <p:pic>
        <p:nvPicPr>
          <p:cNvPr id="3" name="Рисунок 2" descr="Изображение 174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714876" y="2643182"/>
            <a:ext cx="1785950" cy="1339462"/>
          </a:xfrm>
          <a:prstGeom prst="rect">
            <a:avLst/>
          </a:prstGeom>
        </p:spPr>
      </p:pic>
      <p:pic>
        <p:nvPicPr>
          <p:cNvPr id="2" name="Рисунок 1" descr="Изображение 163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715140" y="2643182"/>
            <a:ext cx="2000264" cy="1370551"/>
          </a:xfrm>
          <a:prstGeom prst="rect">
            <a:avLst/>
          </a:prstGeom>
        </p:spPr>
      </p:pic>
      <p:sp>
        <p:nvSpPr>
          <p:cNvPr id="14" name="Скругленная прямоугольная выноска 13"/>
          <p:cNvSpPr/>
          <p:nvPr/>
        </p:nvSpPr>
        <p:spPr>
          <a:xfrm>
            <a:off x="1142976" y="1571612"/>
            <a:ext cx="1643074" cy="928694"/>
          </a:xfrm>
          <a:prstGeom prst="wedgeRoundRectCallout">
            <a:avLst>
              <a:gd name="adj1" fmla="val -20015"/>
              <a:gd name="adj2" fmla="val 98970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002060"/>
                </a:solidFill>
              </a:rPr>
              <a:t>Вчительству вкраїнському хвала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7" name="Блок-схема: несколько документов 16"/>
          <p:cNvSpPr/>
          <p:nvPr/>
        </p:nvSpPr>
        <p:spPr>
          <a:xfrm>
            <a:off x="6429388" y="1214422"/>
            <a:ext cx="1857388" cy="1357322"/>
          </a:xfrm>
          <a:prstGeom prst="flowChartMultidocumen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ln>
                  <a:prstDash val="solid"/>
                </a:ln>
                <a:solidFill>
                  <a:srgbClr val="92D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Андріївські</a:t>
            </a:r>
            <a:r>
              <a:rPr lang="ru-RU" b="1" dirty="0" smtClean="0">
                <a:ln>
                  <a:prstDash val="solid"/>
                </a:ln>
                <a:solidFill>
                  <a:srgbClr val="92D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b="1" dirty="0" err="1" smtClean="0">
                <a:ln>
                  <a:prstDash val="solid"/>
                </a:ln>
                <a:solidFill>
                  <a:srgbClr val="92D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вечорниці</a:t>
            </a:r>
            <a:endParaRPr lang="ru-RU" b="1" dirty="0">
              <a:ln>
                <a:prstDash val="solid"/>
              </a:ln>
              <a:solidFill>
                <a:srgbClr val="92D05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 advClick="0" advTm="2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7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7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700"/>
                            </p:stCondLst>
                            <p:childTnLst>
                              <p:par>
                                <p:cTn id="3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500"/>
                            </p:stCondLst>
                            <p:childTnLst>
                              <p:par>
                                <p:cTn id="3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500"/>
                            </p:stCondLst>
                            <p:childTnLst>
                              <p:par>
                                <p:cTn id="4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500"/>
                            </p:stCondLst>
                            <p:childTnLst>
                              <p:par>
                                <p:cTn id="5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9500"/>
                            </p:stCondLst>
                            <p:childTnLst>
                              <p:par>
                                <p:cTn id="5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03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500694" y="214290"/>
            <a:ext cx="2666986" cy="2000240"/>
          </a:xfrm>
          <a:prstGeom prst="rect">
            <a:avLst/>
          </a:prstGeom>
        </p:spPr>
      </p:pic>
      <p:pic>
        <p:nvPicPr>
          <p:cNvPr id="4" name="Рисунок 3" descr="Изображение 03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14678" y="4214818"/>
            <a:ext cx="2714644" cy="2035983"/>
          </a:xfrm>
          <a:prstGeom prst="rect">
            <a:avLst/>
          </a:prstGeom>
        </p:spPr>
      </p:pic>
      <p:pic>
        <p:nvPicPr>
          <p:cNvPr id="5" name="Рисунок 4" descr="Изображение 04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85786" y="2928934"/>
            <a:ext cx="2190733" cy="1643050"/>
          </a:xfrm>
          <a:prstGeom prst="rect">
            <a:avLst/>
          </a:prstGeom>
        </p:spPr>
      </p:pic>
      <p:pic>
        <p:nvPicPr>
          <p:cNvPr id="6" name="Рисунок 5" descr="Изображение 05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286116" y="1785926"/>
            <a:ext cx="2500330" cy="1875248"/>
          </a:xfrm>
          <a:prstGeom prst="rect">
            <a:avLst/>
          </a:prstGeom>
        </p:spPr>
      </p:pic>
      <p:pic>
        <p:nvPicPr>
          <p:cNvPr id="7" name="Рисунок 6" descr="Изображение 054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286512" y="2285992"/>
            <a:ext cx="2571736" cy="1928802"/>
          </a:xfrm>
          <a:prstGeom prst="rect">
            <a:avLst/>
          </a:prstGeom>
        </p:spPr>
      </p:pic>
      <p:pic>
        <p:nvPicPr>
          <p:cNvPr id="8" name="Рисунок 7" descr="Изображение 058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215074" y="4500570"/>
            <a:ext cx="2714644" cy="2035984"/>
          </a:xfrm>
          <a:prstGeom prst="rect">
            <a:avLst/>
          </a:prstGeom>
        </p:spPr>
      </p:pic>
      <p:pic>
        <p:nvPicPr>
          <p:cNvPr id="9" name="Рисунок 8" descr="Изображение 062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357158" y="4929198"/>
            <a:ext cx="2214578" cy="166093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 rot="19949387">
            <a:off x="-83883" y="1161599"/>
            <a:ext cx="52556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Новорічне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свято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Picture 9" descr="a396fd57a559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57158" y="214290"/>
            <a:ext cx="1605796" cy="1458897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000"/>
                            </p:stCondLst>
                            <p:childTnLst>
                              <p:par>
                                <p:cTn id="5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5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Кращі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позашкільні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заходи </a:t>
            </a:r>
          </a:p>
          <a:p>
            <a:pPr algn="ctr"/>
            <a:r>
              <a:rPr lang="ru-RU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учнівського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самоврядування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8" name="Picture 6" descr="D:\фото3\фото осінь12\Изображение 06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3857628"/>
            <a:ext cx="2571735" cy="1928801"/>
          </a:xfrm>
          <a:prstGeom prst="rect">
            <a:avLst/>
          </a:prstGeom>
          <a:noFill/>
        </p:spPr>
      </p:pic>
      <p:pic>
        <p:nvPicPr>
          <p:cNvPr id="3079" name="Picture 7" descr="D:\фото3\фото осінь12\Изображение 07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428736"/>
            <a:ext cx="2571768" cy="1928826"/>
          </a:xfrm>
          <a:prstGeom prst="rect">
            <a:avLst/>
          </a:prstGeom>
          <a:noFill/>
        </p:spPr>
      </p:pic>
      <p:pic>
        <p:nvPicPr>
          <p:cNvPr id="3080" name="Picture 8" descr="D:\фото3\фото осінь12\Изображение 07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00232" y="2000240"/>
            <a:ext cx="2476432" cy="1857324"/>
          </a:xfrm>
          <a:prstGeom prst="rect">
            <a:avLst/>
          </a:prstGeom>
          <a:noFill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57818" y="1714488"/>
            <a:ext cx="2857520" cy="3311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Выноска со стрелкой вверх 14"/>
          <p:cNvSpPr/>
          <p:nvPr/>
        </p:nvSpPr>
        <p:spPr>
          <a:xfrm rot="18737413">
            <a:off x="2941180" y="4110100"/>
            <a:ext cx="1571636" cy="142876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50694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Ось ми і в цирку </a:t>
            </a:r>
            <a:endParaRPr lang="ru-RU" dirty="0"/>
          </a:p>
        </p:txBody>
      </p:sp>
      <p:sp>
        <p:nvSpPr>
          <p:cNvPr id="16" name="Горизонтальный свиток 15"/>
          <p:cNvSpPr/>
          <p:nvPr/>
        </p:nvSpPr>
        <p:spPr>
          <a:xfrm>
            <a:off x="5357818" y="5214950"/>
            <a:ext cx="2928958" cy="1071570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Прогулянка  золотої осені </a:t>
            </a:r>
            <a:endParaRPr lang="ru-RU" dirty="0"/>
          </a:p>
        </p:txBody>
      </p:sp>
    </p:spTree>
  </p:cSld>
  <p:clrMapOvr>
    <a:masterClrMapping/>
  </p:clrMapOvr>
  <p:transition spd="slow" advClick="0" advTm="2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000"/>
                            </p:stCondLst>
                            <p:childTnLst>
                              <p:par>
                                <p:cTn id="4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7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770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214290"/>
            <a:ext cx="6286544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Історія створення навчального закладу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6200000">
            <a:off x="5854273" y="3504051"/>
            <a:ext cx="3303306" cy="2867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171428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357422" y="1857364"/>
            <a:ext cx="5286412" cy="304698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Горицька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середня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загальноосвітня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школа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заснована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у 1976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році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 2003  </a:t>
            </a:r>
            <a:r>
              <a:rPr lang="uk-UA" sz="2400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перейминована</a:t>
            </a:r>
            <a:r>
              <a:rPr lang="uk-UA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lang="uk-UA" sz="2400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Навчално-виховний</a:t>
            </a:r>
            <a:r>
              <a:rPr lang="uk-UA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комплекс.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Сьогодні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навчальному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закладі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навчається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90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учнів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Навчально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виховний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прцес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забезпечує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18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вчителів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 advClick="0" advTm="2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2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24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57554" y="1714488"/>
            <a:ext cx="21145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15074" y="2071678"/>
            <a:ext cx="21336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28596" y="4143380"/>
            <a:ext cx="2214578" cy="166199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C00000"/>
                </a:solidFill>
              </a:rPr>
              <a:t>Директор НВК: </a:t>
            </a:r>
            <a:r>
              <a:rPr lang="uk-UA" sz="1400" dirty="0" err="1" smtClean="0">
                <a:solidFill>
                  <a:srgbClr val="C00000"/>
                </a:solidFill>
              </a:rPr>
              <a:t>Романчук</a:t>
            </a:r>
            <a:r>
              <a:rPr lang="uk-UA" sz="1400" dirty="0" smtClean="0">
                <a:solidFill>
                  <a:srgbClr val="C00000"/>
                </a:solidFill>
              </a:rPr>
              <a:t> Віра Ростиславівна</a:t>
            </a:r>
          </a:p>
          <a:p>
            <a:r>
              <a:rPr lang="uk-UA" sz="1400" dirty="0" smtClean="0">
                <a:solidFill>
                  <a:srgbClr val="C00000"/>
                </a:solidFill>
              </a:rPr>
              <a:t>Освіта: вища,</a:t>
            </a:r>
            <a:r>
              <a:rPr lang="uk-UA" sz="1400" dirty="0" err="1" smtClean="0">
                <a:solidFill>
                  <a:srgbClr val="C00000"/>
                </a:solidFill>
              </a:rPr>
              <a:t>Рінинський</a:t>
            </a:r>
            <a:r>
              <a:rPr lang="uk-UA" sz="1400" dirty="0" smtClean="0">
                <a:solidFill>
                  <a:srgbClr val="C00000"/>
                </a:solidFill>
              </a:rPr>
              <a:t> </a:t>
            </a:r>
            <a:r>
              <a:rPr lang="uk-UA" sz="1400" dirty="0" err="1" smtClean="0">
                <a:solidFill>
                  <a:srgbClr val="C00000"/>
                </a:solidFill>
              </a:rPr>
              <a:t>пед.інститут</a:t>
            </a:r>
            <a:r>
              <a:rPr lang="uk-UA" sz="1400" dirty="0" smtClean="0">
                <a:solidFill>
                  <a:srgbClr val="C00000"/>
                </a:solidFill>
              </a:rPr>
              <a:t>.</a:t>
            </a:r>
          </a:p>
          <a:p>
            <a:r>
              <a:rPr lang="uk-UA" sz="1400" dirty="0" smtClean="0">
                <a:solidFill>
                  <a:srgbClr val="C00000"/>
                </a:solidFill>
              </a:rPr>
              <a:t>Стаж </a:t>
            </a:r>
            <a:r>
              <a:rPr lang="uk-UA" sz="1400" dirty="0" smtClean="0">
                <a:solidFill>
                  <a:srgbClr val="C00000"/>
                </a:solidFill>
              </a:rPr>
              <a:t>роботи:40 </a:t>
            </a:r>
            <a:r>
              <a:rPr lang="uk-UA" sz="1400" dirty="0" smtClean="0">
                <a:solidFill>
                  <a:srgbClr val="C00000"/>
                </a:solidFill>
              </a:rPr>
              <a:t>років</a:t>
            </a:r>
          </a:p>
          <a:p>
            <a:r>
              <a:rPr lang="uk-UA" sz="1400" dirty="0" smtClean="0">
                <a:solidFill>
                  <a:srgbClr val="C00000"/>
                </a:solidFill>
              </a:rPr>
              <a:t>Категорія:вища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14678" y="4643446"/>
            <a:ext cx="2428892" cy="166199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C00000"/>
                </a:solidFill>
              </a:rPr>
              <a:t>Заступник з НВР: </a:t>
            </a:r>
            <a:r>
              <a:rPr lang="uk-UA" sz="1400" dirty="0" err="1" smtClean="0">
                <a:solidFill>
                  <a:srgbClr val="C00000"/>
                </a:solidFill>
              </a:rPr>
              <a:t>Пігольчук</a:t>
            </a:r>
            <a:r>
              <a:rPr lang="uk-UA" sz="1400" dirty="0" smtClean="0">
                <a:solidFill>
                  <a:srgbClr val="C00000"/>
                </a:solidFill>
              </a:rPr>
              <a:t> Людмила Василівна</a:t>
            </a:r>
          </a:p>
          <a:p>
            <a:r>
              <a:rPr lang="uk-UA" sz="1400" dirty="0" smtClean="0">
                <a:solidFill>
                  <a:srgbClr val="C00000"/>
                </a:solidFill>
              </a:rPr>
              <a:t>Освіта: вища, Кам</a:t>
            </a:r>
            <a:r>
              <a:rPr lang="uk-UA" sz="14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'</a:t>
            </a:r>
            <a:r>
              <a:rPr lang="uk-UA" sz="1400" dirty="0" smtClean="0">
                <a:solidFill>
                  <a:srgbClr val="C00000"/>
                </a:solidFill>
              </a:rPr>
              <a:t>янець Подільський інститут</a:t>
            </a:r>
          </a:p>
          <a:p>
            <a:r>
              <a:rPr lang="uk-UA" sz="1400" dirty="0" smtClean="0">
                <a:solidFill>
                  <a:srgbClr val="C00000"/>
                </a:solidFill>
              </a:rPr>
              <a:t>Стаж </a:t>
            </a:r>
            <a:r>
              <a:rPr lang="uk-UA" sz="1400" dirty="0" smtClean="0">
                <a:solidFill>
                  <a:srgbClr val="C00000"/>
                </a:solidFill>
              </a:rPr>
              <a:t>роботи:24 </a:t>
            </a:r>
            <a:r>
              <a:rPr lang="uk-UA" sz="1400" dirty="0" smtClean="0">
                <a:solidFill>
                  <a:srgbClr val="C00000"/>
                </a:solidFill>
              </a:rPr>
              <a:t>роки</a:t>
            </a:r>
          </a:p>
          <a:p>
            <a:r>
              <a:rPr lang="uk-UA" sz="1400" dirty="0" smtClean="0">
                <a:solidFill>
                  <a:srgbClr val="C00000"/>
                </a:solidFill>
              </a:rPr>
              <a:t>Категорія: вища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15074" y="4980563"/>
            <a:ext cx="2286016" cy="14465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C00000"/>
                </a:solidFill>
              </a:rPr>
              <a:t>Заступник з ВР: </a:t>
            </a:r>
            <a:r>
              <a:rPr lang="uk-UA" sz="1400" dirty="0" err="1" smtClean="0">
                <a:solidFill>
                  <a:srgbClr val="C00000"/>
                </a:solidFill>
              </a:rPr>
              <a:t>Данильчук</a:t>
            </a:r>
            <a:r>
              <a:rPr lang="uk-UA" sz="1400" dirty="0" smtClean="0">
                <a:solidFill>
                  <a:srgbClr val="C00000"/>
                </a:solidFill>
              </a:rPr>
              <a:t> Любов Петрівна</a:t>
            </a:r>
          </a:p>
          <a:p>
            <a:r>
              <a:rPr lang="uk-UA" sz="1400" dirty="0" smtClean="0">
                <a:solidFill>
                  <a:srgbClr val="C00000"/>
                </a:solidFill>
              </a:rPr>
              <a:t>Освіта: </a:t>
            </a:r>
            <a:r>
              <a:rPr lang="uk-UA" sz="1400" dirty="0" err="1" smtClean="0">
                <a:solidFill>
                  <a:srgbClr val="C00000"/>
                </a:solidFill>
              </a:rPr>
              <a:t>виша</a:t>
            </a:r>
            <a:r>
              <a:rPr lang="uk-UA" sz="1400" dirty="0" smtClean="0">
                <a:solidFill>
                  <a:srgbClr val="C00000"/>
                </a:solidFill>
              </a:rPr>
              <a:t>, Житомирський університет</a:t>
            </a:r>
          </a:p>
          <a:p>
            <a:r>
              <a:rPr lang="uk-UA" sz="1400" dirty="0" smtClean="0">
                <a:solidFill>
                  <a:srgbClr val="C00000"/>
                </a:solidFill>
              </a:rPr>
              <a:t>Стаж роботи: </a:t>
            </a:r>
            <a:r>
              <a:rPr lang="uk-UA" sz="1400" dirty="0" smtClean="0">
                <a:solidFill>
                  <a:srgbClr val="C00000"/>
                </a:solidFill>
              </a:rPr>
              <a:t>10 </a:t>
            </a:r>
            <a:r>
              <a:rPr lang="uk-UA" sz="1400" dirty="0" smtClean="0">
                <a:solidFill>
                  <a:srgbClr val="C00000"/>
                </a:solidFill>
              </a:rPr>
              <a:t>років</a:t>
            </a:r>
          </a:p>
          <a:p>
            <a:r>
              <a:rPr lang="uk-UA" sz="1400" dirty="0" smtClean="0">
                <a:solidFill>
                  <a:srgbClr val="C00000"/>
                </a:solidFill>
              </a:rPr>
              <a:t>Категорія: ІІ</a:t>
            </a:r>
            <a:endParaRPr lang="ru-RU" sz="1400" dirty="0">
              <a:solidFill>
                <a:srgbClr val="C00000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email"/>
          <a:srcRect t="12326"/>
          <a:stretch>
            <a:fillRect/>
          </a:stretch>
        </p:blipFill>
        <p:spPr bwMode="auto">
          <a:xfrm>
            <a:off x="1" y="0"/>
            <a:ext cx="9143999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571604" y="142852"/>
            <a:ext cx="576792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Адміністрація НВК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58" y="1214422"/>
            <a:ext cx="2123810" cy="274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2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000"/>
                            </p:stCondLst>
                            <p:childTnLst>
                              <p:par>
                                <p:cTn id="3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28860" y="1600200"/>
            <a:ext cx="6257940" cy="4525963"/>
          </a:xfrm>
        </p:spPr>
        <p:txBody>
          <a:bodyPr/>
          <a:lstStyle/>
          <a:p>
            <a:pPr>
              <a:buNone/>
            </a:pPr>
            <a:r>
              <a:rPr lang="uk-UA" b="1" dirty="0" smtClean="0"/>
              <a:t>Серед педагогічних працівників:</a:t>
            </a:r>
            <a:endParaRPr lang="ru-RU" dirty="0" smtClean="0"/>
          </a:p>
          <a:p>
            <a:r>
              <a:rPr lang="uk-UA" dirty="0" smtClean="0"/>
              <a:t>Старший вчитель – 1; </a:t>
            </a:r>
            <a:endParaRPr lang="ru-RU" dirty="0" smtClean="0"/>
          </a:p>
          <a:p>
            <a:r>
              <a:rPr lang="uk-UA" dirty="0" smtClean="0"/>
              <a:t>учителів вищої категорії - 4;  </a:t>
            </a:r>
            <a:endParaRPr lang="ru-RU" dirty="0" smtClean="0"/>
          </a:p>
          <a:p>
            <a:r>
              <a:rPr lang="uk-UA" dirty="0" smtClean="0"/>
              <a:t>учителів  І категорії – 5;  </a:t>
            </a:r>
            <a:endParaRPr lang="ru-RU" dirty="0" smtClean="0"/>
          </a:p>
          <a:p>
            <a:r>
              <a:rPr lang="uk-UA" dirty="0" smtClean="0"/>
              <a:t>учителів ІІ категорії – 4;  </a:t>
            </a:r>
            <a:endParaRPr lang="ru-RU" dirty="0" smtClean="0"/>
          </a:p>
          <a:p>
            <a:r>
              <a:rPr lang="uk-UA" dirty="0" smtClean="0"/>
              <a:t>учитель-спеціаліст - 4. 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43042" y="357166"/>
            <a:ext cx="72866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Кадровий потенціал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00892" y="4357694"/>
            <a:ext cx="189547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142984"/>
            <a:ext cx="2143140" cy="1858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600"/>
                            </p:stCondLst>
                            <p:childTnLst>
                              <p:par>
                                <p:cTn id="12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600"/>
                            </p:stCondLst>
                            <p:childTnLst>
                              <p:par>
                                <p:cTn id="2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600"/>
                            </p:stCondLst>
                            <p:childTnLst>
                              <p:par>
                                <p:cTn id="28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600"/>
                            </p:stCondLst>
                            <p:childTnLst>
                              <p:par>
                                <p:cTn id="36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600"/>
                            </p:stCondLst>
                            <p:childTnLst>
                              <p:par>
                                <p:cTn id="44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7600"/>
                            </p:stCondLst>
                            <p:childTnLst>
                              <p:par>
                                <p:cTn id="52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357166"/>
            <a:ext cx="215265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28860" y="1785926"/>
            <a:ext cx="2143125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2786058"/>
            <a:ext cx="1837935" cy="2847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5" cstate="email"/>
          <a:srcRect b="1086"/>
          <a:stretch>
            <a:fillRect/>
          </a:stretch>
        </p:blipFill>
        <p:spPr bwMode="auto">
          <a:xfrm>
            <a:off x="6429388" y="3543300"/>
            <a:ext cx="2133600" cy="3278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3786182" y="214290"/>
            <a:ext cx="514353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Ми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забезпечуємо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гуманітарну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спрямованість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навчання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яка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передбачає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профільне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вивчення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української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мови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Picture 1025" descr="j0234733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8596" y="4786322"/>
            <a:ext cx="1460500" cy="152082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5984" y="1928802"/>
            <a:ext cx="2095238" cy="2723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7686" y="785794"/>
            <a:ext cx="211455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388" y="0"/>
            <a:ext cx="2124075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282" y="3214686"/>
            <a:ext cx="2124075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357422" y="4643446"/>
            <a:ext cx="2000264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err="1" smtClean="0"/>
              <a:t>Подолець</a:t>
            </a:r>
            <a:r>
              <a:rPr lang="uk-UA" dirty="0" smtClean="0"/>
              <a:t> Г. М.</a:t>
            </a:r>
          </a:p>
          <a:p>
            <a:r>
              <a:rPr lang="uk-UA" dirty="0" err="1" smtClean="0"/>
              <a:t>Вч</a:t>
            </a:r>
            <a:r>
              <a:rPr lang="uk-UA" dirty="0" smtClean="0"/>
              <a:t>. математики</a:t>
            </a:r>
            <a:endParaRPr lang="ru-RU" dirty="0"/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4572000" y="4214818"/>
            <a:ext cx="421484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погоджуємося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нове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 добре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забуте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старе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Будуючи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заклад нового типу, ми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вчимося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власному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минулому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чужому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сучасному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Picture 6" descr="j0283455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8596" y="0"/>
            <a:ext cx="2233612" cy="166528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457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571472" y="0"/>
            <a:ext cx="6286544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normalizeH="0" baseline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Ми </a:t>
            </a:r>
            <a:r>
              <a:rPr kumimoji="0" lang="ru-RU" sz="3600" b="1" i="0" u="none" strike="noStrike" normalizeH="0" baseline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хочемо</a:t>
            </a:r>
            <a:r>
              <a:rPr kumimoji="0" lang="ru-RU" sz="36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 </a:t>
            </a:r>
            <a:r>
              <a:rPr kumimoji="0" lang="ru-RU" sz="3600" b="1" i="0" u="none" strike="noStrike" normalizeH="0" baseline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щоб</a:t>
            </a:r>
            <a:r>
              <a:rPr kumimoji="0" lang="ru-RU" sz="36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наша школа стала </a:t>
            </a:r>
            <a:r>
              <a:rPr kumimoji="0" lang="ru-RU" sz="3600" b="1" i="0" u="none" strike="noStrike" normalizeH="0" baseline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острівцем</a:t>
            </a:r>
            <a:r>
              <a:rPr kumimoji="0" lang="ru-RU" sz="36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normalizeH="0" baseline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людяності</a:t>
            </a:r>
            <a:r>
              <a:rPr kumimoji="0" lang="ru-RU" sz="36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normalizeH="0" baseline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36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normalizeH="0" baseline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гуманізму</a:t>
            </a:r>
            <a:r>
              <a:rPr kumimoji="0" lang="ru-RU" sz="36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3600" b="1" i="0" u="none" strike="noStrike" normalizeH="0" baseline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творчості</a:t>
            </a:r>
            <a:r>
              <a:rPr kumimoji="0" lang="ru-RU" sz="36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normalizeH="0" baseline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й</a:t>
            </a:r>
            <a:r>
              <a:rPr kumimoji="0" lang="ru-RU" sz="36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normalizeH="0" baseline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постійного</a:t>
            </a:r>
            <a:r>
              <a:rPr kumimoji="0" lang="ru-RU" sz="36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normalizeH="0" baseline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пошуку</a:t>
            </a:r>
            <a:r>
              <a:rPr kumimoji="0" lang="ru-RU" sz="36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3600" b="1" i="0" u="none" strike="noStrike" normalizeH="0" baseline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щоб</a:t>
            </a:r>
            <a:r>
              <a:rPr kumimoji="0" lang="ru-RU" sz="36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normalizeH="0" baseline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її</a:t>
            </a:r>
            <a:r>
              <a:rPr kumimoji="0" lang="ru-RU" sz="36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normalizeH="0" baseline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випускники</a:t>
            </a:r>
            <a:r>
              <a:rPr kumimoji="0" lang="ru-RU" sz="36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на все </a:t>
            </a:r>
            <a:r>
              <a:rPr kumimoji="0" lang="ru-RU" sz="3600" b="1" i="0" u="none" strike="noStrike" normalizeH="0" baseline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життя</a:t>
            </a:r>
            <a:r>
              <a:rPr kumimoji="0" lang="ru-RU" sz="36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normalizeH="0" baseline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засвоїли</a:t>
            </a:r>
            <a:r>
              <a:rPr kumimoji="0" lang="ru-RU" sz="36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3600" b="1" i="0" u="none" strike="noStrike" normalizeH="0" baseline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якщо</a:t>
            </a:r>
            <a:r>
              <a:rPr kumimoji="0" lang="ru-RU" sz="36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normalizeH="0" baseline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хочеш</a:t>
            </a:r>
            <a:r>
              <a:rPr kumimoji="0" lang="ru-RU" sz="36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стати </a:t>
            </a:r>
            <a:r>
              <a:rPr kumimoji="0" lang="ru-RU" sz="3600" b="1" i="0" u="none" strike="noStrike" normalizeH="0" baseline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щасливим</a:t>
            </a:r>
            <a:r>
              <a:rPr kumimoji="0" lang="ru-RU" sz="36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то </a:t>
            </a:r>
            <a:r>
              <a:rPr kumimoji="0" lang="ru-RU" sz="3600" b="1" i="0" u="none" strike="noStrike" normalizeH="0" baseline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слідуй</a:t>
            </a:r>
            <a:r>
              <a:rPr kumimoji="0" lang="ru-RU" sz="36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золотому правилу: </a:t>
            </a:r>
            <a:r>
              <a:rPr kumimoji="0" lang="ru-RU" sz="3600" b="1" i="0" u="none" strike="noStrike" normalizeH="0" baseline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розум</a:t>
            </a:r>
            <a:r>
              <a:rPr kumimoji="0" lang="ru-RU" sz="36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ru-RU" sz="3600" b="1" i="0" u="none" strike="noStrike" normalizeH="0" baseline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голові</a:t>
            </a:r>
            <a:r>
              <a:rPr kumimoji="0" lang="ru-RU" sz="36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3600" b="1" i="0" u="none" strike="noStrike" normalizeH="0" baseline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щирість</a:t>
            </a:r>
            <a:r>
              <a:rPr kumimoji="0" lang="ru-RU" sz="36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normalizeH="0" baseline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sz="36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normalizeH="0" baseline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серці</a:t>
            </a:r>
            <a:r>
              <a:rPr kumimoji="0" lang="ru-RU" sz="36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3600" b="1" i="0" u="none" strike="noStrike" normalizeH="0" baseline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здоров'я</a:t>
            </a:r>
            <a:r>
              <a:rPr kumimoji="0" lang="ru-RU" sz="36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3600" b="1" i="0" u="none" strike="noStrike" normalizeH="0" baseline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тілі</a:t>
            </a:r>
            <a:r>
              <a:rPr kumimoji="0" lang="ru-RU" sz="36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600" b="1" i="0" u="none" strike="noStrike" normalizeH="0" baseline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14290"/>
            <a:ext cx="78562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0" lang="ru-RU" sz="54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Наше </a:t>
            </a:r>
            <a:r>
              <a:rPr kumimoji="0" lang="ru-RU" sz="5400" b="1" i="0" u="none" strike="noStrike" cap="non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педагогічне</a:t>
            </a:r>
            <a:r>
              <a:rPr kumimoji="0" lang="ru-RU" sz="54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кредо: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786710" y="0"/>
            <a:ext cx="135729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2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000"/>
                            </p:stCondLst>
                            <p:childTnLst>
                              <p:par>
                                <p:cTn id="1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5"/>
          <p:cNvSpPr>
            <a:spLocks noGrp="1"/>
          </p:cNvSpPr>
          <p:nvPr/>
        </p:nvSpPr>
        <p:spPr>
          <a:xfrm>
            <a:off x="346041" y="1787535"/>
            <a:ext cx="8229600" cy="4525963"/>
          </a:xfrm>
          <a:prstGeom prst="rect">
            <a:avLst/>
          </a:prstGeom>
        </p:spPr>
        <p:txBody>
          <a:bodyPr vert="horz" lIns="91440" tIns="45720" rIns="91440" bIns="45720" numCol="2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ru-RU" dirty="0" err="1" smtClean="0"/>
              <a:t>Сюди</a:t>
            </a:r>
            <a:r>
              <a:rPr lang="ru-RU" dirty="0" smtClean="0"/>
              <a:t> ми   </a:t>
            </a:r>
            <a:r>
              <a:rPr lang="ru-RU" dirty="0" err="1" smtClean="0"/>
              <a:t>приходимо</a:t>
            </a:r>
            <a:r>
              <a:rPr lang="ru-RU" dirty="0" smtClean="0"/>
              <a:t>  </a:t>
            </a:r>
            <a:r>
              <a:rPr lang="ru-RU" dirty="0" err="1" smtClean="0"/>
              <a:t>навчатись</a:t>
            </a:r>
            <a:r>
              <a:rPr lang="ru-RU" dirty="0" smtClean="0"/>
              <a:t> ,</a:t>
            </a:r>
          </a:p>
          <a:p>
            <a:pPr>
              <a:buNone/>
            </a:pPr>
            <a:r>
              <a:rPr lang="uk-UA" dirty="0" smtClean="0"/>
              <a:t>Вчителі  тут  очікують  нас.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Та  отримуємо  знань  всі  багато,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Кожен  з  нас  поспішає  у  клас.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Школа  рідна  і  садочок –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Наш  </a:t>
            </a:r>
            <a:r>
              <a:rPr lang="uk-UA" dirty="0" err="1" smtClean="0"/>
              <a:t>Горицький</a:t>
            </a:r>
            <a:r>
              <a:rPr lang="uk-UA" dirty="0" smtClean="0"/>
              <a:t>  НВК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Ми  найбільше  в  світі  </a:t>
            </a:r>
            <a:r>
              <a:rPr lang="uk-UA" dirty="0" err="1" smtClean="0"/>
              <a:t>хочем</a:t>
            </a:r>
            <a:r>
              <a:rPr lang="uk-UA" dirty="0" smtClean="0"/>
              <a:t>,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Щоби  жив  він  у  віках.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Кожен  день  у  ньому – це  свято,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Тут  стрічаємо  й першу  зорю.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Проминають  роки  і  багато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Залишають  домівку  свою.</a:t>
            </a:r>
          </a:p>
          <a:p>
            <a:pPr>
              <a:buNone/>
            </a:pPr>
            <a:endParaRPr lang="uk-UA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uk-UA" dirty="0" smtClean="0"/>
              <a:t> Школа  рідна  і  садочок –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Наш  </a:t>
            </a:r>
            <a:r>
              <a:rPr lang="uk-UA" dirty="0" err="1" smtClean="0"/>
              <a:t>Горицький</a:t>
            </a:r>
            <a:r>
              <a:rPr lang="uk-UA" dirty="0" smtClean="0"/>
              <a:t>  НВК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Ми  найбільше  в  світі  </a:t>
            </a:r>
            <a:r>
              <a:rPr lang="uk-UA" dirty="0" err="1" smtClean="0"/>
              <a:t>хочем</a:t>
            </a:r>
            <a:r>
              <a:rPr lang="uk-UA" dirty="0" smtClean="0"/>
              <a:t>,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Щоби  жив  він  у  віках.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Коли  падають  зорі  із  неба,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Ми  загадуємо  кожен  своє.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Часто  думаємо, </a:t>
            </a:r>
            <a:r>
              <a:rPr lang="uk-UA" dirty="0" err="1" smtClean="0"/>
              <a:t>школо</a:t>
            </a:r>
            <a:r>
              <a:rPr lang="uk-UA" dirty="0" smtClean="0"/>
              <a:t> , про  тебе,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Про  минуле й  майбутнє твоє.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Школа  рідна  і  садочок –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Наш  </a:t>
            </a:r>
            <a:r>
              <a:rPr lang="uk-UA" dirty="0" err="1" smtClean="0"/>
              <a:t>Горицький</a:t>
            </a:r>
            <a:r>
              <a:rPr lang="uk-UA" dirty="0" smtClean="0"/>
              <a:t>  НВК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Ми  найбільше  в  світі  </a:t>
            </a:r>
            <a:r>
              <a:rPr lang="uk-UA" dirty="0" err="1" smtClean="0"/>
              <a:t>хочем</a:t>
            </a:r>
            <a:r>
              <a:rPr lang="uk-UA" dirty="0" smtClean="0"/>
              <a:t>,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Щоби  жив  він  у  віках.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544501"/>
            <a:ext cx="75009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Гімн </a:t>
            </a:r>
            <a:r>
              <a:rPr lang="uk-UA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Горицького</a:t>
            </a:r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НВК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76859" y="0"/>
            <a:ext cx="76714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2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8573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2285984" y="357166"/>
            <a:ext cx="656770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Мета виховання 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43174" y="1285860"/>
            <a:ext cx="48577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err="1" smtClean="0">
                <a:solidFill>
                  <a:srgbClr val="66FF66"/>
                </a:solidFill>
              </a:rPr>
              <a:t>Особистісно</a:t>
            </a:r>
            <a:r>
              <a:rPr lang="uk-UA" sz="3600" dirty="0" smtClean="0">
                <a:solidFill>
                  <a:srgbClr val="66FF66"/>
                </a:solidFill>
              </a:rPr>
              <a:t> орієнтоване виховання як важлива умова формування активної громадської позиції, удосконалення учнівського самоврядування.</a:t>
            </a:r>
            <a:endParaRPr lang="ru-RU" sz="3600" dirty="0">
              <a:solidFill>
                <a:srgbClr val="66FF66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429520" y="4572007"/>
            <a:ext cx="1285884" cy="1603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2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000"/>
                            </p:stCondLst>
                            <p:childTnLst>
                              <p:par>
                                <p:cTn id="2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365</Words>
  <Application>Microsoft Office PowerPoint</Application>
  <PresentationFormat>Экран (4:3)</PresentationFormat>
  <Paragraphs>97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Горицький навчально-виховний комплекс. Хмельницька область Славутський район </vt:lpstr>
      <vt:lpstr>Історія створення навчального закладу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SamForum.ws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SamLab.ws</dc:creator>
  <cp:lastModifiedBy>User</cp:lastModifiedBy>
  <cp:revision>37</cp:revision>
  <dcterms:created xsi:type="dcterms:W3CDTF">2013-01-10T12:58:45Z</dcterms:created>
  <dcterms:modified xsi:type="dcterms:W3CDTF">2014-01-06T19:52:59Z</dcterms:modified>
</cp:coreProperties>
</file>